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olors1.xml" ContentType="application/vnd.ms-office.chartcolorstyle+xml"/>
  <Override PartName="/ppt/charts/style1.xml" ContentType="application/vnd.ms-office.chartstyle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2" r:id="rId3"/>
    <p:sldId id="286" r:id="rId4"/>
    <p:sldId id="284" r:id="rId5"/>
    <p:sldId id="285" r:id="rId6"/>
    <p:sldId id="290" r:id="rId7"/>
    <p:sldId id="274" r:id="rId8"/>
    <p:sldId id="287" r:id="rId9"/>
    <p:sldId id="288" r:id="rId10"/>
    <p:sldId id="289" r:id="rId11"/>
    <p:sldId id="29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Book3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Sheet1!$H$5</c:f>
              <c:strCache>
                <c:ptCount val="1"/>
                <c:pt idx="0">
                  <c:v>Individual Mean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Sheet1!$I$4:$M$4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Sheet1!$I$5:$M$5</c:f>
              <c:numCache>
                <c:formatCode>0%</c:formatCode>
                <c:ptCount val="5"/>
                <c:pt idx="0">
                  <c:v>0.72</c:v>
                </c:pt>
                <c:pt idx="1">
                  <c:v>0.75</c:v>
                </c:pt>
                <c:pt idx="2">
                  <c:v>0.73</c:v>
                </c:pt>
                <c:pt idx="3">
                  <c:v>0.73</c:v>
                </c:pt>
                <c:pt idx="4">
                  <c:v>0.85</c:v>
                </c:pt>
              </c:numCache>
            </c:numRef>
          </c:val>
        </c:ser>
        <c:ser>
          <c:idx val="1"/>
          <c:order val="1"/>
          <c:tx>
            <c:strRef>
              <c:f>Sheet1!$H$6</c:f>
              <c:strCache>
                <c:ptCount val="1"/>
                <c:pt idx="0">
                  <c:v>Group Mean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Sheet1!$I$4:$M$4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Sheet1!$I$6:$M$6</c:f>
              <c:numCache>
                <c:formatCode>0%</c:formatCode>
                <c:ptCount val="5"/>
                <c:pt idx="0">
                  <c:v>0.85</c:v>
                </c:pt>
                <c:pt idx="1">
                  <c:v>0.95</c:v>
                </c:pt>
                <c:pt idx="2">
                  <c:v>0.89</c:v>
                </c:pt>
                <c:pt idx="3">
                  <c:v>0.89</c:v>
                </c:pt>
                <c:pt idx="4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5088384"/>
        <c:axId val="115098368"/>
      </c:barChart>
      <c:catAx>
        <c:axId val="11508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98368"/>
        <c:crosses val="autoZero"/>
        <c:auto val="1"/>
        <c:lblAlgn val="ctr"/>
        <c:lblOffset val="100"/>
        <c:noMultiLvlLbl val="0"/>
      </c:catAx>
      <c:valAx>
        <c:axId val="115098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8838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5/20/2015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5/20/2015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5/20/2015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5/20/2015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5/20/2015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5/20/2015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5/20/2015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5/20/2015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5/20/2015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5/20/2015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5/20/2015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5/20/2015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5/20/2015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5/20/2015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5/20/2015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5/20/2015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5/20/2015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5/20/2015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6442" y="2602523"/>
            <a:ext cx="5475558" cy="42379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900" y="890842"/>
            <a:ext cx="10587900" cy="1373070"/>
          </a:xfrm>
        </p:spPr>
        <p:txBody>
          <a:bodyPr/>
          <a:lstStyle/>
          <a:p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Group Testing After Individual Testing in Pharmacokinetics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1" y="4394039"/>
            <a:ext cx="5045229" cy="2344386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pPr algn="l"/>
            <a:r>
              <a:rPr lang="en-US" sz="3600" b="1" dirty="0"/>
              <a:t>Excel at </a:t>
            </a:r>
            <a:r>
              <a:rPr lang="en-US" sz="3600" b="1" dirty="0" smtClean="0"/>
              <a:t>Teaching </a:t>
            </a:r>
            <a:endParaRPr lang="en-US" sz="3600" b="1" dirty="0"/>
          </a:p>
          <a:p>
            <a:pPr algn="l">
              <a:spcBef>
                <a:spcPts val="0"/>
              </a:spcBef>
            </a:pPr>
            <a:r>
              <a:rPr lang="en-US" sz="2400" dirty="0"/>
              <a:t>The 1st Annual </a:t>
            </a:r>
          </a:p>
          <a:p>
            <a:pPr algn="l">
              <a:spcBef>
                <a:spcPts val="0"/>
              </a:spcBef>
            </a:pPr>
            <a:r>
              <a:rPr lang="en-US" sz="2400" dirty="0"/>
              <a:t>University of Findlay </a:t>
            </a:r>
          </a:p>
          <a:p>
            <a:pPr algn="l">
              <a:spcBef>
                <a:spcPts val="0"/>
              </a:spcBef>
            </a:pPr>
            <a:r>
              <a:rPr lang="en-US" sz="2400" dirty="0"/>
              <a:t>Teaching Symposium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62130" y="2962141"/>
            <a:ext cx="2408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Sandra B. Earle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13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the students think?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15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58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an exam students may not be motivated to learn material that has not been mastered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684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immediately retesting in a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must revisit the examined material</a:t>
            </a:r>
          </a:p>
          <a:p>
            <a:r>
              <a:rPr lang="en-US" dirty="0"/>
              <a:t>Students can work together to help each other understand material that has not been mastered</a:t>
            </a:r>
          </a:p>
          <a:p>
            <a:r>
              <a:rPr lang="en-US" dirty="0"/>
              <a:t>Students have an opportunity to “teach” each other and defend </a:t>
            </a:r>
            <a:r>
              <a:rPr lang="en-US" dirty="0" smtClean="0"/>
              <a:t>their suggested answers</a:t>
            </a:r>
          </a:p>
          <a:p>
            <a:r>
              <a:rPr lang="en-US" dirty="0" smtClean="0"/>
              <a:t>Students may correct misunderstandings </a:t>
            </a:r>
          </a:p>
          <a:p>
            <a:r>
              <a:rPr lang="en-US" dirty="0" smtClean="0"/>
              <a:t>Students will likely improve their grades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026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10306547" cy="4317145"/>
          </a:xfrm>
        </p:spPr>
        <p:txBody>
          <a:bodyPr>
            <a:normAutofit/>
          </a:bodyPr>
          <a:lstStyle/>
          <a:p>
            <a:r>
              <a:rPr lang="en-US" dirty="0" smtClean="0"/>
              <a:t>Individual exam is given to each student. They have typically 1.25 hours to complete their individual effort.</a:t>
            </a:r>
          </a:p>
          <a:p>
            <a:r>
              <a:rPr lang="en-US" dirty="0" smtClean="0"/>
              <a:t>After everyone has turned in their examination, students get into their self selected groups of 2-4 students</a:t>
            </a:r>
          </a:p>
          <a:p>
            <a:r>
              <a:rPr lang="en-US" dirty="0" smtClean="0"/>
              <a:t>One copy of the same exam is given to each group. They are given 45 minutes to complete their group effort.</a:t>
            </a:r>
          </a:p>
          <a:p>
            <a:r>
              <a:rPr lang="en-US" dirty="0" smtClean="0"/>
              <a:t>80% of their final grade is the grade they earned on their individual effort</a:t>
            </a:r>
          </a:p>
          <a:p>
            <a:r>
              <a:rPr lang="en-US" dirty="0" smtClean="0"/>
              <a:t>20% is the group grade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115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8788" y="40947"/>
            <a:ext cx="5247249" cy="68187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9961" y="40947"/>
            <a:ext cx="5597066" cy="681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37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are 6’ tall and your bicycle tire height is exactly ½ your height. When you ride to the ice cream store, 1 mile away, it takes 560 revolutions of your tires. What is </a:t>
            </a:r>
            <a:r>
              <a:rPr lang="el-GR" dirty="0" smtClean="0"/>
              <a:t>π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649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Exam Results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6433009"/>
              </p:ext>
            </p:extLst>
          </p:nvPr>
        </p:nvGraphicFramePr>
        <p:xfrm>
          <a:off x="141667" y="2025749"/>
          <a:ext cx="11886209" cy="4465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to Group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082018"/>
            <a:ext cx="10194005" cy="389637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Students must utilize problem solving skills</a:t>
            </a:r>
          </a:p>
          <a:p>
            <a:r>
              <a:rPr lang="en-US" dirty="0" smtClean="0"/>
              <a:t>Students must utilize good communication/teaching skills</a:t>
            </a:r>
          </a:p>
          <a:p>
            <a:r>
              <a:rPr lang="en-US" dirty="0" smtClean="0"/>
              <a:t>Students teach/learn from each other</a:t>
            </a:r>
          </a:p>
          <a:p>
            <a:r>
              <a:rPr lang="en-US" dirty="0" smtClean="0"/>
              <a:t>Fosters a sense of community, obligation to each other</a:t>
            </a:r>
          </a:p>
          <a:p>
            <a:r>
              <a:rPr lang="en-US" dirty="0" smtClean="0"/>
              <a:t>Test anxiety is reduced</a:t>
            </a:r>
          </a:p>
          <a:p>
            <a:r>
              <a:rPr lang="en-US" dirty="0" smtClean="0"/>
              <a:t>Increases motivation</a:t>
            </a:r>
          </a:p>
          <a:p>
            <a:r>
              <a:rPr lang="en-US" dirty="0" smtClean="0"/>
              <a:t>Develops critical thinking skills</a:t>
            </a:r>
          </a:p>
          <a:p>
            <a:r>
              <a:rPr lang="en-US" dirty="0" smtClean="0"/>
              <a:t>Learning occurs, students acquire and strengthen skills/knowledge</a:t>
            </a:r>
          </a:p>
          <a:p>
            <a:r>
              <a:rPr lang="en-US" dirty="0" smtClean="0"/>
              <a:t>Must demonstrate their understanding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323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 breed dependence</a:t>
            </a:r>
          </a:p>
          <a:p>
            <a:r>
              <a:rPr lang="en-US" dirty="0" smtClean="0"/>
              <a:t>One student may dominate, others not participate</a:t>
            </a:r>
          </a:p>
          <a:p>
            <a:r>
              <a:rPr lang="en-US" dirty="0" smtClean="0"/>
              <a:t>Group selection</a:t>
            </a:r>
          </a:p>
          <a:p>
            <a:r>
              <a:rPr lang="en-US" dirty="0" smtClean="0"/>
              <a:t>May teach each other incorrectly</a:t>
            </a:r>
          </a:p>
          <a:p>
            <a:r>
              <a:rPr lang="en-US" dirty="0" smtClean="0"/>
              <a:t>More time consuming to take and grade</a:t>
            </a:r>
          </a:p>
          <a:p>
            <a:r>
              <a:rPr lang="en-US" dirty="0" smtClean="0"/>
              <a:t>Students get upset when realize they may have done poorly on individual portion of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762345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881cbc62-9c94-4650-91c8-fbcdad032e96">65M42YJNURMD-775168313-7</_dlc_DocId>
    <_dlc_DocIdUrl xmlns="881cbc62-9c94-4650-91c8-fbcdad032e96">
      <Url>https://www.findlay.edu/offices/academic/center-teaching-excellence/teaching-symposium/2015/_layouts/15/DocIdRedir.aspx?ID=65M42YJNURMD-775168313-7</Url>
      <Description>65M42YJNURMD-775168313-7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16D51E2CFD2848A178C7684296005C" ma:contentTypeVersion="5" ma:contentTypeDescription="Create a new document." ma:contentTypeScope="" ma:versionID="627048ece88866bbfa85b3c80aae1781">
  <xsd:schema xmlns:xsd="http://www.w3.org/2001/XMLSchema" xmlns:xs="http://www.w3.org/2001/XMLSchema" xmlns:p="http://schemas.microsoft.com/office/2006/metadata/properties" xmlns:ns1="http://schemas.microsoft.com/sharepoint/v3" xmlns:ns2="881cbc62-9c94-4650-91c8-fbcdad032e96" targetNamespace="http://schemas.microsoft.com/office/2006/metadata/properties" ma:root="true" ma:fieldsID="ae41fa0c478f1273e25297eebc29c6a5" ns1:_="" ns2:_="">
    <xsd:import namespace="http://schemas.microsoft.com/sharepoint/v3"/>
    <xsd:import namespace="881cbc62-9c94-4650-91c8-fbcdad032e96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1cbc62-9c94-4650-91c8-fbcdad032e96" elementFormDefault="qualified">
    <xsd:import namespace="http://schemas.microsoft.com/office/2006/documentManagement/types"/>
    <xsd:import namespace="http://schemas.microsoft.com/office/infopath/2007/PartnerControls"/>
    <xsd:element name="_dlc_DocId" ma:index="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8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AC13DF0-6F4D-4B0A-A3DC-F5201F83B23C}"/>
</file>

<file path=customXml/itemProps2.xml><?xml version="1.0" encoding="utf-8"?>
<ds:datastoreItem xmlns:ds="http://schemas.openxmlformats.org/officeDocument/2006/customXml" ds:itemID="{B227B8E9-AF42-48F5-8CEB-A6CB83967BCB}"/>
</file>

<file path=customXml/itemProps3.xml><?xml version="1.0" encoding="utf-8"?>
<ds:datastoreItem xmlns:ds="http://schemas.openxmlformats.org/officeDocument/2006/customXml" ds:itemID="{EFC8170B-80CE-4C58-B704-CC9C51101819}"/>
</file>

<file path=customXml/itemProps4.xml><?xml version="1.0" encoding="utf-8"?>
<ds:datastoreItem xmlns:ds="http://schemas.openxmlformats.org/officeDocument/2006/customXml" ds:itemID="{579E7C15-5D1F-40EB-B3EE-ABD313CB5A80}"/>
</file>

<file path=docProps/app.xml><?xml version="1.0" encoding="utf-8"?>
<Properties xmlns="http://schemas.openxmlformats.org/officeDocument/2006/extended-properties" xmlns:vt="http://schemas.openxmlformats.org/officeDocument/2006/docPropsVTypes">
  <Template>TC104033917[[fn=Berlin]]</Template>
  <TotalTime>4084</TotalTime>
  <Words>316</Words>
  <Application>Microsoft Office PowerPoint</Application>
  <PresentationFormat>Custom</PresentationFormat>
  <Paragraphs>45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Berlin</vt:lpstr>
      <vt:lpstr>  Group Testing After Individual Testing in Pharmacokinetics </vt:lpstr>
      <vt:lpstr>Problem</vt:lpstr>
      <vt:lpstr>By immediately retesting in a group</vt:lpstr>
      <vt:lpstr>How it works</vt:lpstr>
      <vt:lpstr>PowerPoint Presentation</vt:lpstr>
      <vt:lpstr>Problem</vt:lpstr>
      <vt:lpstr>Final Exam Results</vt:lpstr>
      <vt:lpstr>Advantages to Group Testing</vt:lpstr>
      <vt:lpstr>Disadvantages</vt:lpstr>
      <vt:lpstr>What do the students think?</vt:lpstr>
      <vt:lpstr>Future?</vt:lpstr>
    </vt:vector>
  </TitlesOfParts>
  <Company>The University of Findlay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Entering Student Profile</dc:title>
  <dc:creator>Sandra Earle</dc:creator>
  <cp:lastModifiedBy>Sarah Fedirka</cp:lastModifiedBy>
  <cp:revision>71</cp:revision>
  <dcterms:created xsi:type="dcterms:W3CDTF">2013-09-03T12:59:19Z</dcterms:created>
  <dcterms:modified xsi:type="dcterms:W3CDTF">2015-05-20T17:04:15Z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0x0101006916D51E2CFD2848A178C7684296005C</vt:lpwstr>
  </property>
  <property fmtid="{D5CDD505-2E9C-101B-9397-08002B2CF9AE}" pid="3" name="TemplateUrl">
    <vt:lpwstr/>
  </property>
  <property fmtid="{D5CDD505-2E9C-101B-9397-08002B2CF9AE}" pid="4" name="Order">
    <vt:r8>500</vt:r8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  <property fmtid="{D5CDD505-2E9C-101B-9397-08002B2CF9AE}" pid="9" name="_dlc_DocIdItemGuid">
    <vt:lpwstr>0628d44c-7aef-4aed-a92f-eef9762e5385</vt:lpwstr>
  </property>
</Properties>
</file>