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8"/>
  </p:notesMasterIdLst>
  <p:sldIdLst>
    <p:sldId id="256" r:id="rId2"/>
    <p:sldId id="294" r:id="rId3"/>
    <p:sldId id="257" r:id="rId4"/>
    <p:sldId id="259" r:id="rId5"/>
    <p:sldId id="258" r:id="rId6"/>
    <p:sldId id="265" r:id="rId7"/>
    <p:sldId id="260" r:id="rId8"/>
    <p:sldId id="262" r:id="rId9"/>
    <p:sldId id="263" r:id="rId10"/>
    <p:sldId id="266" r:id="rId11"/>
    <p:sldId id="261" r:id="rId12"/>
    <p:sldId id="272" r:id="rId13"/>
    <p:sldId id="267" r:id="rId14"/>
    <p:sldId id="271" r:id="rId15"/>
    <p:sldId id="293" r:id="rId16"/>
    <p:sldId id="270" r:id="rId17"/>
    <p:sldId id="269" r:id="rId18"/>
    <p:sldId id="274" r:id="rId19"/>
    <p:sldId id="275" r:id="rId20"/>
    <p:sldId id="276" r:id="rId21"/>
    <p:sldId id="277" r:id="rId22"/>
    <p:sldId id="278" r:id="rId23"/>
    <p:sldId id="279" r:id="rId24"/>
    <p:sldId id="280" r:id="rId25"/>
    <p:sldId id="281" r:id="rId26"/>
    <p:sldId id="282" r:id="rId27"/>
    <p:sldId id="283" r:id="rId28"/>
    <p:sldId id="284" r:id="rId29"/>
    <p:sldId id="289" r:id="rId30"/>
    <p:sldId id="290" r:id="rId31"/>
    <p:sldId id="291" r:id="rId32"/>
    <p:sldId id="292" r:id="rId33"/>
    <p:sldId id="285" r:id="rId34"/>
    <p:sldId id="286" r:id="rId35"/>
    <p:sldId id="287" r:id="rId36"/>
    <p:sldId id="29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74038" autoAdjust="0"/>
  </p:normalViewPr>
  <p:slideViewPr>
    <p:cSldViewPr snapToGrid="0">
      <p:cViewPr varScale="1">
        <p:scale>
          <a:sx n="50" d="100"/>
          <a:sy n="50" d="100"/>
        </p:scale>
        <p:origin x="-1416" y="-84"/>
      </p:cViewPr>
      <p:guideLst>
        <p:guide orient="horz" pos="2160"/>
        <p:guide pos="3840"/>
      </p:guideLst>
    </p:cSldViewPr>
  </p:slideViewPr>
  <p:outlineViewPr>
    <p:cViewPr>
      <p:scale>
        <a:sx n="33" d="100"/>
        <a:sy n="33" d="100"/>
      </p:scale>
      <p:origin x="0" y="-24504"/>
    </p:cViewPr>
  </p:outlineViewPr>
  <p:notesTextViewPr>
    <p:cViewPr>
      <p:scale>
        <a:sx n="1" d="1"/>
        <a:sy n="1" d="1"/>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1B55C-65ED-49C7-ACDF-BA66A0DBEDEC}" type="datetimeFigureOut">
              <a:rPr lang="en-US" smtClean="0"/>
              <a:t>5/20/2015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095B5-5C64-4924-9BF5-953CCFD5801A}" type="slidenum">
              <a:rPr lang="en-US" smtClean="0"/>
              <a:t>‹#›</a:t>
            </a:fld>
            <a:endParaRPr lang="en-US"/>
          </a:p>
        </p:txBody>
      </p:sp>
    </p:spTree>
    <p:extLst>
      <p:ext uri="{BB962C8B-B14F-4D97-AF65-F5344CB8AC3E}">
        <p14:creationId xmlns:p14="http://schemas.microsoft.com/office/powerpoint/2010/main" val="42898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our presentation on the flipped classroom.  I am </a:t>
            </a:r>
            <a:r>
              <a:rPr lang="en-US" dirty="0" err="1" smtClean="0"/>
              <a:t>Cyndy</a:t>
            </a:r>
            <a:r>
              <a:rPr lang="en-US" baseline="0" dirty="0" smtClean="0"/>
              <a:t> Goodwin, Chair of OT and the rest of the panel is comprised of two of my faculty – Lindsey Buddelmeyer, Tara Griffiths and Greg Mott from the ESL program and his grad student Andrew Baker</a:t>
            </a:r>
            <a:endParaRPr lang="en-US" dirty="0"/>
          </a:p>
        </p:txBody>
      </p:sp>
      <p:sp>
        <p:nvSpPr>
          <p:cNvPr id="4" name="Slide Number Placeholder 3"/>
          <p:cNvSpPr>
            <a:spLocks noGrp="1"/>
          </p:cNvSpPr>
          <p:nvPr>
            <p:ph type="sldNum" sz="quarter" idx="10"/>
          </p:nvPr>
        </p:nvSpPr>
        <p:spPr/>
        <p:txBody>
          <a:bodyPr/>
          <a:lstStyle/>
          <a:p>
            <a:fld id="{BEB095B5-5C64-4924-9BF5-953CCFD5801A}" type="slidenum">
              <a:rPr lang="en-US" smtClean="0"/>
              <a:t>1</a:t>
            </a:fld>
            <a:endParaRPr lang="en-US"/>
          </a:p>
        </p:txBody>
      </p:sp>
    </p:spTree>
    <p:extLst>
      <p:ext uri="{BB962C8B-B14F-4D97-AF65-F5344CB8AC3E}">
        <p14:creationId xmlns:p14="http://schemas.microsoft.com/office/powerpoint/2010/main" val="124021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far as the technology, this could be a whole</a:t>
            </a:r>
            <a:r>
              <a:rPr lang="en-US" baseline="0" dirty="0" smtClean="0"/>
              <a:t> day workshop and our UF CTE can certainly help you, but a couple of important points I want to make are that you need to figure out what works best for you to use to make videos or voice over </a:t>
            </a:r>
            <a:r>
              <a:rPr lang="en-US" baseline="0" dirty="0" err="1" smtClean="0"/>
              <a:t>powerpoints</a:t>
            </a:r>
            <a:r>
              <a:rPr lang="en-US" baseline="0" dirty="0" smtClean="0"/>
              <a:t> – your video content management system. What technology do you have available and are comfortable with – your smartphone, tablet, portable video camera, UF installed software on your laptop or desktop.  You want to have flexibility in when and where you record material</a:t>
            </a:r>
          </a:p>
          <a:p>
            <a:endParaRPr lang="en-US" baseline="0" dirty="0" smtClean="0"/>
          </a:p>
          <a:p>
            <a:r>
              <a:rPr lang="en-US" baseline="0" dirty="0" smtClean="0"/>
              <a:t>You also need to be cognizant of student expectations that they can view their online course materials anytime, anywhere on any device.  They also want to be able to go back and review material without having to scroll through a whole presentation. </a:t>
            </a:r>
          </a:p>
          <a:p>
            <a:endParaRPr lang="en-US" baseline="0" dirty="0" smtClean="0"/>
          </a:p>
          <a:p>
            <a:r>
              <a:rPr lang="en-US" baseline="0" dirty="0" smtClean="0"/>
              <a:t>In general, you want to post </a:t>
            </a:r>
            <a:r>
              <a:rPr lang="en-US" baseline="0" dirty="0" err="1" smtClean="0"/>
              <a:t>microlectures</a:t>
            </a:r>
            <a:r>
              <a:rPr lang="en-US" baseline="0" dirty="0" smtClean="0"/>
              <a:t>.  The most effective are short – 7-10 minutes.  So you may need to break up a lecture into self contained sections.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B095B5-5C64-4924-9BF5-953CCFD5801A}" type="slidenum">
              <a:rPr lang="en-US" smtClean="0"/>
              <a:t>10</a:t>
            </a:fld>
            <a:endParaRPr lang="en-US"/>
          </a:p>
        </p:txBody>
      </p:sp>
    </p:spTree>
    <p:extLst>
      <p:ext uri="{BB962C8B-B14F-4D97-AF65-F5344CB8AC3E}">
        <p14:creationId xmlns:p14="http://schemas.microsoft.com/office/powerpoint/2010/main" val="217813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flipping has been expanding</a:t>
            </a:r>
            <a:r>
              <a:rPr lang="en-US" baseline="0" dirty="0" smtClean="0"/>
              <a:t> in our OT program, so next you will hear from Tara &amp; Lindsey about their experiences followed by Greg and his student in the ESL program.</a:t>
            </a:r>
            <a:endParaRPr lang="en-US" dirty="0"/>
          </a:p>
        </p:txBody>
      </p:sp>
      <p:sp>
        <p:nvSpPr>
          <p:cNvPr id="4" name="Slide Number Placeholder 3"/>
          <p:cNvSpPr>
            <a:spLocks noGrp="1"/>
          </p:cNvSpPr>
          <p:nvPr>
            <p:ph type="sldNum" sz="quarter" idx="10"/>
          </p:nvPr>
        </p:nvSpPr>
        <p:spPr/>
        <p:txBody>
          <a:bodyPr/>
          <a:lstStyle/>
          <a:p>
            <a:fld id="{BEB095B5-5C64-4924-9BF5-953CCFD5801A}" type="slidenum">
              <a:rPr lang="en-US" smtClean="0"/>
              <a:t>11</a:t>
            </a:fld>
            <a:endParaRPr lang="en-US"/>
          </a:p>
        </p:txBody>
      </p:sp>
    </p:spTree>
    <p:extLst>
      <p:ext uri="{BB962C8B-B14F-4D97-AF65-F5344CB8AC3E}">
        <p14:creationId xmlns:p14="http://schemas.microsoft.com/office/powerpoint/2010/main" val="329664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we’d like you to think about how any of our experiences</a:t>
            </a:r>
            <a:r>
              <a:rPr lang="en-US" baseline="0" dirty="0" smtClean="0"/>
              <a:t> you might apply in your classroom.  IF not for a whole class, how about beginning with one module of content you have to deliver.  Think about that and turn to your neighbor or small group in your area and share your thoughts and concerns and then we’ll take questions. </a:t>
            </a:r>
            <a:endParaRPr lang="en-US" dirty="0"/>
          </a:p>
        </p:txBody>
      </p:sp>
      <p:sp>
        <p:nvSpPr>
          <p:cNvPr id="4" name="Slide Number Placeholder 3"/>
          <p:cNvSpPr>
            <a:spLocks noGrp="1"/>
          </p:cNvSpPr>
          <p:nvPr>
            <p:ph type="sldNum" sz="quarter" idx="10"/>
          </p:nvPr>
        </p:nvSpPr>
        <p:spPr/>
        <p:txBody>
          <a:bodyPr/>
          <a:lstStyle/>
          <a:p>
            <a:fld id="{BEB095B5-5C64-4924-9BF5-953CCFD5801A}" type="slidenum">
              <a:rPr lang="en-US" smtClean="0"/>
              <a:t>34</a:t>
            </a:fld>
            <a:endParaRPr lang="en-US"/>
          </a:p>
        </p:txBody>
      </p:sp>
    </p:spTree>
    <p:extLst>
      <p:ext uri="{BB962C8B-B14F-4D97-AF65-F5344CB8AC3E}">
        <p14:creationId xmlns:p14="http://schemas.microsoft.com/office/powerpoint/2010/main" val="86539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plan for this morning.  I will give a short</a:t>
            </a:r>
            <a:r>
              <a:rPr lang="en-US" baseline="0" dirty="0" smtClean="0"/>
              <a:t> overview of our topic.  Then Dr. Griffiths will share her experiences with the flipped classroom method as will Dr. Buddelmeyer.  Then Dr. Mott will share his experiences from another area – ESL and his student Andrew will describe an ongoing research study he and Dr. Mot are conducting on this method.</a:t>
            </a:r>
            <a:endParaRPr lang="en-US" dirty="0"/>
          </a:p>
        </p:txBody>
      </p:sp>
      <p:sp>
        <p:nvSpPr>
          <p:cNvPr id="4" name="Slide Number Placeholder 3"/>
          <p:cNvSpPr>
            <a:spLocks noGrp="1"/>
          </p:cNvSpPr>
          <p:nvPr>
            <p:ph type="sldNum" sz="quarter" idx="10"/>
          </p:nvPr>
        </p:nvSpPr>
        <p:spPr/>
        <p:txBody>
          <a:bodyPr/>
          <a:lstStyle/>
          <a:p>
            <a:fld id="{BEB095B5-5C64-4924-9BF5-953CCFD5801A}" type="slidenum">
              <a:rPr lang="en-US" smtClean="0"/>
              <a:t>2</a:t>
            </a:fld>
            <a:endParaRPr lang="en-US"/>
          </a:p>
        </p:txBody>
      </p:sp>
    </p:spTree>
    <p:extLst>
      <p:ext uri="{BB962C8B-B14F-4D97-AF65-F5344CB8AC3E}">
        <p14:creationId xmlns:p14="http://schemas.microsoft.com/office/powerpoint/2010/main" val="164505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will</a:t>
            </a:r>
            <a:r>
              <a:rPr lang="en-US" baseline="0" dirty="0" smtClean="0"/>
              <a:t> start with this disclaimer. </a:t>
            </a:r>
            <a:endParaRPr lang="en-US" dirty="0"/>
          </a:p>
        </p:txBody>
      </p:sp>
      <p:sp>
        <p:nvSpPr>
          <p:cNvPr id="4" name="Slide Number Placeholder 3"/>
          <p:cNvSpPr>
            <a:spLocks noGrp="1"/>
          </p:cNvSpPr>
          <p:nvPr>
            <p:ph type="sldNum" sz="quarter" idx="10"/>
          </p:nvPr>
        </p:nvSpPr>
        <p:spPr/>
        <p:txBody>
          <a:bodyPr/>
          <a:lstStyle/>
          <a:p>
            <a:fld id="{BEB095B5-5C64-4924-9BF5-953CCFD5801A}" type="slidenum">
              <a:rPr lang="en-US" smtClean="0"/>
              <a:t>3</a:t>
            </a:fld>
            <a:endParaRPr lang="en-US"/>
          </a:p>
        </p:txBody>
      </p:sp>
    </p:spTree>
    <p:extLst>
      <p:ext uri="{BB962C8B-B14F-4D97-AF65-F5344CB8AC3E}">
        <p14:creationId xmlns:p14="http://schemas.microsoft.com/office/powerpoint/2010/main" val="756915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represents a quick look</a:t>
            </a:r>
            <a:r>
              <a:rPr lang="en-US" baseline="0" dirty="0" smtClean="0"/>
              <a:t> at the what the whole concept of flipping refers to  which centers on inversion of the traditional sage on the stage teaching to the teacher acting as a guide to a more active learning environment where the students are able to engage because of the preparation they have done outside of class. </a:t>
            </a:r>
            <a:endParaRPr lang="en-US" dirty="0"/>
          </a:p>
        </p:txBody>
      </p:sp>
      <p:sp>
        <p:nvSpPr>
          <p:cNvPr id="4" name="Slide Number Placeholder 3"/>
          <p:cNvSpPr>
            <a:spLocks noGrp="1"/>
          </p:cNvSpPr>
          <p:nvPr>
            <p:ph type="sldNum" sz="quarter" idx="10"/>
          </p:nvPr>
        </p:nvSpPr>
        <p:spPr/>
        <p:txBody>
          <a:bodyPr/>
          <a:lstStyle/>
          <a:p>
            <a:fld id="{BEB095B5-5C64-4924-9BF5-953CCFD5801A}" type="slidenum">
              <a:rPr lang="en-US" smtClean="0"/>
              <a:t>4</a:t>
            </a:fld>
            <a:endParaRPr lang="en-US"/>
          </a:p>
        </p:txBody>
      </p:sp>
    </p:spTree>
    <p:extLst>
      <p:ext uri="{BB962C8B-B14F-4D97-AF65-F5344CB8AC3E}">
        <p14:creationId xmlns:p14="http://schemas.microsoft.com/office/powerpoint/2010/main" val="249640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who has taught or attended any CE on excellence</a:t>
            </a:r>
            <a:r>
              <a:rPr lang="en-US" baseline="0" dirty="0" smtClean="0"/>
              <a:t>  in teaching is probably familiar with this graph which reminds you about how people learn.  Research indicates that the best learning occurs with active involvement and you can see how that is represented here with students increasing their active involvement in the process as you move up the funnel.</a:t>
            </a:r>
            <a:endParaRPr lang="en-US" dirty="0"/>
          </a:p>
        </p:txBody>
      </p:sp>
      <p:sp>
        <p:nvSpPr>
          <p:cNvPr id="4" name="Slide Number Placeholder 3"/>
          <p:cNvSpPr>
            <a:spLocks noGrp="1"/>
          </p:cNvSpPr>
          <p:nvPr>
            <p:ph type="sldNum" sz="quarter" idx="10"/>
          </p:nvPr>
        </p:nvSpPr>
        <p:spPr/>
        <p:txBody>
          <a:bodyPr/>
          <a:lstStyle/>
          <a:p>
            <a:fld id="{BEB095B5-5C64-4924-9BF5-953CCFD5801A}" type="slidenum">
              <a:rPr lang="en-US" smtClean="0"/>
              <a:t>5</a:t>
            </a:fld>
            <a:endParaRPr lang="en-US"/>
          </a:p>
        </p:txBody>
      </p:sp>
    </p:spTree>
    <p:extLst>
      <p:ext uri="{BB962C8B-B14F-4D97-AF65-F5344CB8AC3E}">
        <p14:creationId xmlns:p14="http://schemas.microsoft.com/office/powerpoint/2010/main" val="3944860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Flipping involves basic, </a:t>
            </a:r>
            <a:r>
              <a:rPr lang="en-US" baseline="0" dirty="0" smtClean="0"/>
              <a:t>background, foundational materials being provided to students previous to the class meeting time in the form of recorded presentations, </a:t>
            </a:r>
            <a:r>
              <a:rPr lang="en-US" baseline="0" dirty="0" err="1" smtClean="0"/>
              <a:t>powerpoints</a:t>
            </a:r>
            <a:r>
              <a:rPr lang="en-US" baseline="0" dirty="0" smtClean="0"/>
              <a:t>, videos, etc.  The actual meeting class in time is then used for in-depth working with that material to apply it or analyze it, doing work in pairs or small groups to test  or try out concepts or skills with time available for consultation with the instructor. </a:t>
            </a:r>
            <a:endParaRPr lang="en-US" dirty="0"/>
          </a:p>
        </p:txBody>
      </p:sp>
      <p:sp>
        <p:nvSpPr>
          <p:cNvPr id="4" name="Slide Number Placeholder 3"/>
          <p:cNvSpPr>
            <a:spLocks noGrp="1"/>
          </p:cNvSpPr>
          <p:nvPr>
            <p:ph type="sldNum" sz="quarter" idx="10"/>
          </p:nvPr>
        </p:nvSpPr>
        <p:spPr/>
        <p:txBody>
          <a:bodyPr/>
          <a:lstStyle/>
          <a:p>
            <a:fld id="{BEB095B5-5C64-4924-9BF5-953CCFD5801A}" type="slidenum">
              <a:rPr lang="en-US" smtClean="0"/>
              <a:t>6</a:t>
            </a:fld>
            <a:endParaRPr lang="en-US"/>
          </a:p>
        </p:txBody>
      </p:sp>
    </p:spTree>
    <p:extLst>
      <p:ext uri="{BB962C8B-B14F-4D97-AF65-F5344CB8AC3E}">
        <p14:creationId xmlns:p14="http://schemas.microsoft.com/office/powerpoint/2010/main" val="424795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advantages of this method are listed here.</a:t>
            </a:r>
            <a:r>
              <a:rPr lang="en-US" baseline="0" dirty="0" smtClean="0"/>
              <a:t>  In OT, we offer our curriculum in both a traditional and weekend format.  Our weekend students receive the same content as our traditional students but in a compressed time frame that is intense.  When I began teaching weekend students 10 years ago, I was seeking efficient methods to deliver a lot of content but have time for processing and discussion as well.  The particular course I was teaching was heavy on basic information – various health conditions that OTs might see in practice – so I decided to post online the </a:t>
            </a:r>
            <a:r>
              <a:rPr lang="en-US" baseline="0" dirty="0" err="1" smtClean="0"/>
              <a:t>powerpoint</a:t>
            </a:r>
            <a:r>
              <a:rPr lang="en-US" baseline="0" dirty="0" smtClean="0"/>
              <a:t> lectures I would have done in class previous to our class meeting and have the students review those ahead of time.  When they came to class, I answered questions and then applied the material in case studies.  Occupational Therapy is a doing profession and this approach aligned very well with that philosophy of humans need to learn by doing. </a:t>
            </a:r>
            <a:endParaRPr lang="en-US" dirty="0"/>
          </a:p>
        </p:txBody>
      </p:sp>
      <p:sp>
        <p:nvSpPr>
          <p:cNvPr id="4" name="Slide Number Placeholder 3"/>
          <p:cNvSpPr>
            <a:spLocks noGrp="1"/>
          </p:cNvSpPr>
          <p:nvPr>
            <p:ph type="sldNum" sz="quarter" idx="10"/>
          </p:nvPr>
        </p:nvSpPr>
        <p:spPr/>
        <p:txBody>
          <a:bodyPr/>
          <a:lstStyle/>
          <a:p>
            <a:fld id="{BEB095B5-5C64-4924-9BF5-953CCFD5801A}" type="slidenum">
              <a:rPr lang="en-US" smtClean="0"/>
              <a:t>7</a:t>
            </a:fld>
            <a:endParaRPr lang="en-US"/>
          </a:p>
        </p:txBody>
      </p:sp>
    </p:spTree>
    <p:extLst>
      <p:ext uri="{BB962C8B-B14F-4D97-AF65-F5344CB8AC3E}">
        <p14:creationId xmlns:p14="http://schemas.microsoft.com/office/powerpoint/2010/main" val="157909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major</a:t>
            </a:r>
            <a:r>
              <a:rPr lang="en-US" baseline="0" dirty="0" smtClean="0"/>
              <a:t> categories of challenges that flipping poses are those related to students and then to the technical aspect.  Students, as you know, come in all shapes and sizes and especially the younger ones seem to try to get by with doing the least amount of work possible and that does not work when using a flipped approach.  And then there are the technical challenges and I’ve listed a few. </a:t>
            </a:r>
            <a:endParaRPr lang="en-US" dirty="0"/>
          </a:p>
        </p:txBody>
      </p:sp>
      <p:sp>
        <p:nvSpPr>
          <p:cNvPr id="4" name="Slide Number Placeholder 3"/>
          <p:cNvSpPr>
            <a:spLocks noGrp="1"/>
          </p:cNvSpPr>
          <p:nvPr>
            <p:ph type="sldNum" sz="quarter" idx="10"/>
          </p:nvPr>
        </p:nvSpPr>
        <p:spPr/>
        <p:txBody>
          <a:bodyPr/>
          <a:lstStyle/>
          <a:p>
            <a:fld id="{BEB095B5-5C64-4924-9BF5-953CCFD5801A}" type="slidenum">
              <a:rPr lang="en-US" smtClean="0"/>
              <a:t>8</a:t>
            </a:fld>
            <a:endParaRPr lang="en-US"/>
          </a:p>
        </p:txBody>
      </p:sp>
    </p:spTree>
    <p:extLst>
      <p:ext uri="{BB962C8B-B14F-4D97-AF65-F5344CB8AC3E}">
        <p14:creationId xmlns:p14="http://schemas.microsoft.com/office/powerpoint/2010/main" val="3638288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help students who challenge your wisdom in teaching this way, you will need to lay</a:t>
            </a:r>
            <a:r>
              <a:rPr lang="en-US" baseline="0" dirty="0" smtClean="0"/>
              <a:t> the groundwork and spend a bit of time at the beginning of the semester talking about the focus on learning or the student’s assimilating new information and you will are not there just to transmit information.  They will need this skill for life.  Flipping will allow time for you to work more closely with them in the classroom to make sense of the basic info they were provided before the class and apply to higher level performance. </a:t>
            </a:r>
            <a:endParaRPr lang="en-US" dirty="0"/>
          </a:p>
        </p:txBody>
      </p:sp>
      <p:sp>
        <p:nvSpPr>
          <p:cNvPr id="4" name="Slide Number Placeholder 3"/>
          <p:cNvSpPr>
            <a:spLocks noGrp="1"/>
          </p:cNvSpPr>
          <p:nvPr>
            <p:ph type="sldNum" sz="quarter" idx="10"/>
          </p:nvPr>
        </p:nvSpPr>
        <p:spPr/>
        <p:txBody>
          <a:bodyPr/>
          <a:lstStyle/>
          <a:p>
            <a:fld id="{BEB095B5-5C64-4924-9BF5-953CCFD5801A}" type="slidenum">
              <a:rPr lang="en-US" smtClean="0"/>
              <a:t>9</a:t>
            </a:fld>
            <a:endParaRPr lang="en-US"/>
          </a:p>
        </p:txBody>
      </p:sp>
    </p:spTree>
    <p:extLst>
      <p:ext uri="{BB962C8B-B14F-4D97-AF65-F5344CB8AC3E}">
        <p14:creationId xmlns:p14="http://schemas.microsoft.com/office/powerpoint/2010/main" val="135748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AE944BA1-0703-4C97-9701-BCFA933500A4}" type="datetimeFigureOut">
              <a:rPr lang="en-US" smtClean="0"/>
              <a:t>5/20/2015</a:t>
            </a:fld>
            <a:endParaRPr lang="en-US"/>
          </a:p>
        </p:txBody>
      </p:sp>
      <p:sp>
        <p:nvSpPr>
          <p:cNvPr id="17" name="Footer Placeholder 16"/>
          <p:cNvSpPr>
            <a:spLocks noGrp="1"/>
          </p:cNvSpPr>
          <p:nvPr>
            <p:ph type="ftr" sz="quarter" idx="11"/>
          </p:nvPr>
        </p:nvSpPr>
        <p:spPr>
          <a:xfrm>
            <a:off x="7213600" y="4205288"/>
            <a:ext cx="1727200" cy="457200"/>
          </a:xfrm>
        </p:spPr>
        <p:txBody>
          <a:bodyPr/>
          <a:lstStyle/>
          <a:p>
            <a:endParaRPr lang="en-US"/>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E4AAE2B0-C610-493E-AC0D-A676B797C9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944BA1-0703-4C97-9701-BCFA933500A4}"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E2B0-C610-493E-AC0D-A676B797C9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944BA1-0703-4C97-9701-BCFA933500A4}"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E2B0-C610-493E-AC0D-A676B797C9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944BA1-0703-4C97-9701-BCFA933500A4}"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E2B0-C610-493E-AC0D-A676B797C9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944BA1-0703-4C97-9701-BCFA933500A4}"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E2B0-C610-493E-AC0D-A676B797C9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944BA1-0703-4C97-9701-BCFA933500A4}"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AE2B0-C610-493E-AC0D-A676B797C9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E944BA1-0703-4C97-9701-BCFA933500A4}" type="datetimeFigureOut">
              <a:rPr lang="en-US" smtClean="0"/>
              <a:t>5/20/2015</a:t>
            </a:fld>
            <a:endParaRPr lang="en-US"/>
          </a:p>
        </p:txBody>
      </p:sp>
      <p:sp>
        <p:nvSpPr>
          <p:cNvPr id="27" name="Slide Number Placeholder 26"/>
          <p:cNvSpPr>
            <a:spLocks noGrp="1"/>
          </p:cNvSpPr>
          <p:nvPr>
            <p:ph type="sldNum" sz="quarter" idx="11"/>
          </p:nvPr>
        </p:nvSpPr>
        <p:spPr/>
        <p:txBody>
          <a:bodyPr rtlCol="0"/>
          <a:lstStyle/>
          <a:p>
            <a:fld id="{E4AAE2B0-C610-493E-AC0D-A676B797C98D}"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AE944BA1-0703-4C97-9701-BCFA933500A4}" type="datetimeFigureOut">
              <a:rPr lang="en-US" smtClean="0"/>
              <a:t>5/20/2015</a:t>
            </a:fld>
            <a:endParaRPr lang="en-US"/>
          </a:p>
        </p:txBody>
      </p:sp>
      <p:sp>
        <p:nvSpPr>
          <p:cNvPr id="4" name="Footer Placeholder 3"/>
          <p:cNvSpPr>
            <a:spLocks noGrp="1"/>
          </p:cNvSpPr>
          <p:nvPr>
            <p:ph type="ftr" sz="quarter" idx="11"/>
          </p:nvPr>
        </p:nvSpPr>
        <p:spPr>
          <a:xfrm>
            <a:off x="7010400" y="612648"/>
            <a:ext cx="1767840" cy="457200"/>
          </a:xfrm>
        </p:spPr>
        <p:txBody>
          <a:bodyPr/>
          <a:lstStyle/>
          <a:p>
            <a:endParaRPr lang="en-US"/>
          </a:p>
        </p:txBody>
      </p:sp>
      <p:sp>
        <p:nvSpPr>
          <p:cNvPr id="5" name="Slide Number Placeholder 4"/>
          <p:cNvSpPr>
            <a:spLocks noGrp="1"/>
          </p:cNvSpPr>
          <p:nvPr>
            <p:ph type="sldNum" sz="quarter" idx="12"/>
          </p:nvPr>
        </p:nvSpPr>
        <p:spPr>
          <a:xfrm>
            <a:off x="10899648" y="2272"/>
            <a:ext cx="1016000" cy="365760"/>
          </a:xfrm>
        </p:spPr>
        <p:txBody>
          <a:bodyPr/>
          <a:lstStyle/>
          <a:p>
            <a:fld id="{E4AAE2B0-C610-493E-AC0D-A676B797C9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44BA1-0703-4C97-9701-BCFA933500A4}" type="datetimeFigureOut">
              <a:rPr lang="en-US" smtClean="0"/>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AE2B0-C610-493E-AC0D-A676B797C9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944BA1-0703-4C97-9701-BCFA933500A4}"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AE2B0-C610-493E-AC0D-A676B797C9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944BA1-0703-4C97-9701-BCFA933500A4}"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AE2B0-C610-493E-AC0D-A676B797C9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AE944BA1-0703-4C97-9701-BCFA933500A4}" type="datetimeFigureOut">
              <a:rPr lang="en-US" smtClean="0"/>
              <a:t>5/20/2015</a:t>
            </a:fld>
            <a:endParaRPr lang="en-US"/>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E4AAE2B0-C610-493E-AC0D-A676B797C9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uhiCFdWeQfA"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Flipped Classroom</a:t>
            </a:r>
            <a:endParaRPr lang="en-US" dirty="0"/>
          </a:p>
        </p:txBody>
      </p:sp>
      <p:sp>
        <p:nvSpPr>
          <p:cNvPr id="3" name="Subtitle 2"/>
          <p:cNvSpPr>
            <a:spLocks noGrp="1"/>
          </p:cNvSpPr>
          <p:nvPr>
            <p:ph type="subTitle" idx="1"/>
          </p:nvPr>
        </p:nvSpPr>
        <p:spPr/>
        <p:txBody>
          <a:bodyPr>
            <a:normAutofit/>
          </a:bodyPr>
          <a:lstStyle/>
          <a:p>
            <a:r>
              <a:rPr lang="en-US" sz="1800" dirty="0" smtClean="0"/>
              <a:t>Lindsey Buddelmeyer, </a:t>
            </a:r>
            <a:r>
              <a:rPr lang="en-US" sz="1800" dirty="0" err="1" smtClean="0"/>
              <a:t>Cyndy</a:t>
            </a:r>
            <a:r>
              <a:rPr lang="en-US" sz="1800" dirty="0" smtClean="0"/>
              <a:t> Goodwin, </a:t>
            </a:r>
          </a:p>
          <a:p>
            <a:r>
              <a:rPr lang="en-US" sz="1800" dirty="0" smtClean="0"/>
              <a:t>Tara Griffiths, Greg Mott, Andrew Baker</a:t>
            </a:r>
            <a:endParaRPr lang="en-US" sz="1800" dirty="0"/>
          </a:p>
        </p:txBody>
      </p:sp>
    </p:spTree>
    <p:extLst>
      <p:ext uri="{BB962C8B-B14F-4D97-AF65-F5344CB8AC3E}">
        <p14:creationId xmlns:p14="http://schemas.microsoft.com/office/powerpoint/2010/main" val="1459543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challenges - technical</a:t>
            </a:r>
            <a:endParaRPr lang="en-US" dirty="0"/>
          </a:p>
        </p:txBody>
      </p:sp>
      <p:sp>
        <p:nvSpPr>
          <p:cNvPr id="3" name="Content Placeholder 2"/>
          <p:cNvSpPr>
            <a:spLocks noGrp="1"/>
          </p:cNvSpPr>
          <p:nvPr>
            <p:ph idx="1"/>
          </p:nvPr>
        </p:nvSpPr>
        <p:spPr/>
        <p:txBody>
          <a:bodyPr>
            <a:normAutofit/>
          </a:bodyPr>
          <a:lstStyle/>
          <a:p>
            <a:r>
              <a:rPr lang="en-US" dirty="0" smtClean="0"/>
              <a:t>Need VCMS – video content management system</a:t>
            </a:r>
          </a:p>
          <a:p>
            <a:r>
              <a:rPr lang="en-US" dirty="0" smtClean="0"/>
              <a:t>BYOD – bring your own device.  Allows instructors to record from anywhere. </a:t>
            </a:r>
          </a:p>
          <a:p>
            <a:r>
              <a:rPr lang="en-US" dirty="0" smtClean="0"/>
              <a:t>Flipping relies on ability of students to view lecture content prior to class whenever and wherever it suits them. </a:t>
            </a:r>
          </a:p>
          <a:p>
            <a:r>
              <a:rPr lang="en-US" dirty="0" smtClean="0"/>
              <a:t>Create “</a:t>
            </a:r>
            <a:r>
              <a:rPr lang="en-US" dirty="0" err="1" smtClean="0"/>
              <a:t>microlectures</a:t>
            </a:r>
            <a:r>
              <a:rPr lang="en-US" dirty="0" smtClean="0"/>
              <a:t>” that last only 10-15 minutes.  Research from Ball State suggests the most effective </a:t>
            </a:r>
            <a:r>
              <a:rPr lang="en-US" dirty="0" err="1" smtClean="0"/>
              <a:t>microlectures</a:t>
            </a:r>
            <a:r>
              <a:rPr lang="en-US" dirty="0" smtClean="0"/>
              <a:t> may be limited to no more than 7 minutes. </a:t>
            </a:r>
          </a:p>
          <a:p>
            <a:endParaRPr lang="en-US" dirty="0"/>
          </a:p>
        </p:txBody>
      </p:sp>
    </p:spTree>
    <p:extLst>
      <p:ext uri="{BB962C8B-B14F-4D97-AF65-F5344CB8AC3E}">
        <p14:creationId xmlns:p14="http://schemas.microsoft.com/office/powerpoint/2010/main" val="1409104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Early adopter </a:t>
            </a:r>
            <a:r>
              <a:rPr lang="en-US" dirty="0" smtClean="0"/>
              <a:t>experiences</a:t>
            </a:r>
            <a:endParaRPr lang="en-US" dirty="0"/>
          </a:p>
        </p:txBody>
      </p:sp>
      <p:sp>
        <p:nvSpPr>
          <p:cNvPr id="3" name="Content Placeholder 2"/>
          <p:cNvSpPr>
            <a:spLocks noGrp="1"/>
          </p:cNvSpPr>
          <p:nvPr>
            <p:ph idx="1"/>
          </p:nvPr>
        </p:nvSpPr>
        <p:spPr/>
        <p:txBody>
          <a:bodyPr/>
          <a:lstStyle/>
          <a:p>
            <a:r>
              <a:rPr lang="en-US" dirty="0" smtClean="0"/>
              <a:t>Tara &amp; Lindsey– examples of classroom activities for blended learning;  discuss technology challenges for faculty &amp; students; discuss student responses and outcomes in their OT courses</a:t>
            </a:r>
          </a:p>
          <a:p>
            <a:endParaRPr lang="en-US" dirty="0" smtClean="0"/>
          </a:p>
          <a:p>
            <a:r>
              <a:rPr lang="en-US" dirty="0" smtClean="0"/>
              <a:t>Greg will share use of this method in </a:t>
            </a:r>
            <a:r>
              <a:rPr lang="en-US" smtClean="0"/>
              <a:t>ESL and his </a:t>
            </a:r>
            <a:r>
              <a:rPr lang="en-US" dirty="0" smtClean="0"/>
              <a:t>graduate student Andrew Baker will describe a current research project on its use</a:t>
            </a:r>
          </a:p>
        </p:txBody>
      </p:sp>
    </p:spTree>
    <p:extLst>
      <p:ext uri="{BB962C8B-B14F-4D97-AF65-F5344CB8AC3E}">
        <p14:creationId xmlns:p14="http://schemas.microsoft.com/office/powerpoint/2010/main" val="2631151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Flipped Classroom</a:t>
            </a:r>
            <a:endParaRPr lang="en-US" dirty="0"/>
          </a:p>
        </p:txBody>
      </p:sp>
      <p:sp>
        <p:nvSpPr>
          <p:cNvPr id="5" name="Subtitle 4"/>
          <p:cNvSpPr>
            <a:spLocks noGrp="1"/>
          </p:cNvSpPr>
          <p:nvPr>
            <p:ph type="subTitle" idx="1"/>
          </p:nvPr>
        </p:nvSpPr>
        <p:spPr/>
        <p:txBody>
          <a:bodyPr/>
          <a:lstStyle/>
          <a:p>
            <a:r>
              <a:rPr lang="en-US" sz="2400" dirty="0" smtClean="0"/>
              <a:t>Dr. Tara </a:t>
            </a:r>
            <a:r>
              <a:rPr lang="en-US" sz="2400" dirty="0"/>
              <a:t>Griffiths</a:t>
            </a:r>
            <a:endParaRPr lang="en-US" dirty="0"/>
          </a:p>
        </p:txBody>
      </p:sp>
    </p:spTree>
    <p:extLst>
      <p:ext uri="{BB962C8B-B14F-4D97-AF65-F5344CB8AC3E}">
        <p14:creationId xmlns:p14="http://schemas.microsoft.com/office/powerpoint/2010/main" val="3125247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Flipped Classroom Experience </a:t>
            </a:r>
            <a:endParaRPr lang="en-US" dirty="0"/>
          </a:p>
        </p:txBody>
      </p:sp>
      <p:sp>
        <p:nvSpPr>
          <p:cNvPr id="3" name="Content Placeholder 2"/>
          <p:cNvSpPr>
            <a:spLocks noGrp="1"/>
          </p:cNvSpPr>
          <p:nvPr>
            <p:ph idx="1"/>
          </p:nvPr>
        </p:nvSpPr>
        <p:spPr/>
        <p:txBody>
          <a:bodyPr/>
          <a:lstStyle/>
          <a:p>
            <a:r>
              <a:rPr lang="en-US" dirty="0" smtClean="0"/>
              <a:t>How did it happen?</a:t>
            </a:r>
          </a:p>
          <a:p>
            <a:pPr lvl="1"/>
            <a:r>
              <a:rPr lang="en-US" dirty="0" smtClean="0"/>
              <a:t>Non</a:t>
            </a:r>
            <a:r>
              <a:rPr lang="en-US" dirty="0"/>
              <a:t>-</a:t>
            </a:r>
            <a:r>
              <a:rPr lang="en-US" dirty="0" smtClean="0"/>
              <a:t>traditional</a:t>
            </a:r>
          </a:p>
          <a:p>
            <a:r>
              <a:rPr lang="en-US" dirty="0" smtClean="0"/>
              <a:t>Where is it now?</a:t>
            </a:r>
          </a:p>
          <a:p>
            <a:pPr lvl="1"/>
            <a:r>
              <a:rPr lang="en-US" dirty="0" smtClean="0"/>
              <a:t>Traditional </a:t>
            </a:r>
            <a:endParaRPr lang="en-US" dirty="0"/>
          </a:p>
          <a:p>
            <a:pPr marL="457200" lvl="1" indent="0">
              <a:buNone/>
            </a:pPr>
            <a:endParaRPr lang="en-US" dirty="0"/>
          </a:p>
        </p:txBody>
      </p:sp>
      <p:pic>
        <p:nvPicPr>
          <p:cNvPr id="4" name="Picture 3"/>
          <p:cNvPicPr>
            <a:picLocks noChangeAspect="1"/>
          </p:cNvPicPr>
          <p:nvPr/>
        </p:nvPicPr>
        <p:blipFill>
          <a:blip r:embed="rId2"/>
          <a:stretch>
            <a:fillRect/>
          </a:stretch>
        </p:blipFill>
        <p:spPr>
          <a:xfrm>
            <a:off x="5581949" y="2075821"/>
            <a:ext cx="4000879" cy="2957171"/>
          </a:xfrm>
          <a:prstGeom prst="rect">
            <a:avLst/>
          </a:prstGeom>
        </p:spPr>
      </p:pic>
    </p:spTree>
    <p:extLst>
      <p:ext uri="{BB962C8B-B14F-4D97-AF65-F5344CB8AC3E}">
        <p14:creationId xmlns:p14="http://schemas.microsoft.com/office/powerpoint/2010/main" val="3149812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Activities </a:t>
            </a:r>
            <a:r>
              <a:rPr lang="en-US" dirty="0" smtClean="0"/>
              <a:t>in a Flipped Classroom</a:t>
            </a:r>
            <a:endParaRPr lang="en-US" dirty="0"/>
          </a:p>
        </p:txBody>
      </p:sp>
      <p:sp>
        <p:nvSpPr>
          <p:cNvPr id="3" name="Content Placeholder 2"/>
          <p:cNvSpPr>
            <a:spLocks noGrp="1"/>
          </p:cNvSpPr>
          <p:nvPr>
            <p:ph idx="1"/>
          </p:nvPr>
        </p:nvSpPr>
        <p:spPr/>
        <p:txBody>
          <a:bodyPr/>
          <a:lstStyle/>
          <a:p>
            <a:r>
              <a:rPr lang="en-US" dirty="0" smtClean="0"/>
              <a:t>Application of material</a:t>
            </a:r>
          </a:p>
          <a:p>
            <a:pPr lvl="1"/>
            <a:r>
              <a:rPr lang="en-US" dirty="0" smtClean="0"/>
              <a:t>Case studies </a:t>
            </a:r>
          </a:p>
          <a:p>
            <a:pPr lvl="1"/>
            <a:r>
              <a:rPr lang="en-US" dirty="0" smtClean="0"/>
              <a:t>Simulations with peers</a:t>
            </a:r>
          </a:p>
          <a:p>
            <a:pPr lvl="1"/>
            <a:r>
              <a:rPr lang="en-US" dirty="0" smtClean="0"/>
              <a:t>Real case scenarios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557080"/>
            <a:ext cx="3199831" cy="350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287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1773"/>
            <a:ext cx="10972800" cy="1066800"/>
          </a:xfrm>
        </p:spPr>
        <p:txBody>
          <a:bodyPr/>
          <a:lstStyle/>
          <a:p>
            <a:r>
              <a:rPr lang="en-US" dirty="0" smtClean="0"/>
              <a:t>Classroom Activities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5325" y="2038573"/>
            <a:ext cx="5937160" cy="4632683"/>
          </a:xfrm>
          <a:prstGeom prst="rect">
            <a:avLst/>
          </a:prstGeom>
          <a:noFill/>
          <a:ln>
            <a:noFill/>
          </a:ln>
        </p:spPr>
      </p:pic>
    </p:spTree>
    <p:extLst>
      <p:ext uri="{BB962C8B-B14F-4D97-AF65-F5344CB8AC3E}">
        <p14:creationId xmlns:p14="http://schemas.microsoft.com/office/powerpoint/2010/main" val="3998400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Challenges </a:t>
            </a:r>
            <a:endParaRPr lang="en-US" sz="4400" dirty="0"/>
          </a:p>
        </p:txBody>
      </p:sp>
      <p:sp>
        <p:nvSpPr>
          <p:cNvPr id="3" name="Content Placeholder 2"/>
          <p:cNvSpPr>
            <a:spLocks noGrp="1"/>
          </p:cNvSpPr>
          <p:nvPr>
            <p:ph sz="half" idx="1"/>
          </p:nvPr>
        </p:nvSpPr>
        <p:spPr/>
        <p:txBody>
          <a:bodyPr/>
          <a:lstStyle/>
          <a:p>
            <a:r>
              <a:rPr lang="en-US" sz="3200" dirty="0" smtClean="0"/>
              <a:t>Time</a:t>
            </a:r>
          </a:p>
          <a:p>
            <a:r>
              <a:rPr lang="en-US" sz="3200" dirty="0" smtClean="0"/>
              <a:t>Technology</a:t>
            </a:r>
          </a:p>
          <a:p>
            <a:r>
              <a:rPr lang="en-US" sz="3200" dirty="0" smtClean="0"/>
              <a:t>Workload</a:t>
            </a:r>
          </a:p>
          <a:p>
            <a:pPr marL="0" indent="0">
              <a:buNone/>
            </a:pPr>
            <a:endParaRPr lang="en-US" dirty="0" smtClean="0"/>
          </a:p>
        </p:txBody>
      </p:sp>
      <p:sp>
        <p:nvSpPr>
          <p:cNvPr id="4" name="Content Placeholder 3"/>
          <p:cNvSpPr>
            <a:spLocks noGrp="1"/>
          </p:cNvSpPr>
          <p:nvPr>
            <p:ph sz="half" idx="2"/>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579" y="2343953"/>
            <a:ext cx="4129481" cy="309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504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students responded</a:t>
            </a:r>
            <a:endParaRPr lang="en-US" dirty="0"/>
          </a:p>
        </p:txBody>
      </p:sp>
      <p:sp>
        <p:nvSpPr>
          <p:cNvPr id="3" name="Content Placeholder 2"/>
          <p:cNvSpPr>
            <a:spLocks noGrp="1"/>
          </p:cNvSpPr>
          <p:nvPr>
            <p:ph idx="1"/>
          </p:nvPr>
        </p:nvSpPr>
        <p:spPr/>
        <p:txBody>
          <a:bodyPr>
            <a:normAutofit fontScale="85000" lnSpcReduction="20000"/>
          </a:bodyPr>
          <a:lstStyle/>
          <a:p>
            <a:r>
              <a:rPr lang="en-US" dirty="0"/>
              <a:t>“ I found the recorded sessions extremely useful to review classroom material before and after class.”</a:t>
            </a:r>
          </a:p>
          <a:p>
            <a:pPr marL="0" indent="0">
              <a:buNone/>
            </a:pPr>
            <a:r>
              <a:rPr lang="en-US" dirty="0"/>
              <a:t> </a:t>
            </a:r>
          </a:p>
          <a:p>
            <a:r>
              <a:rPr lang="en-US" dirty="0"/>
              <a:t>“ Allowing more time to apply what we learned in class made me feel better prepared for fieldwork”</a:t>
            </a:r>
          </a:p>
          <a:p>
            <a:pPr marL="0" indent="0">
              <a:buNone/>
            </a:pPr>
            <a:endParaRPr lang="en-US" dirty="0"/>
          </a:p>
          <a:p>
            <a:r>
              <a:rPr lang="en-US" dirty="0"/>
              <a:t>“Using the class to work on more application of material helped me tremendously”</a:t>
            </a:r>
          </a:p>
          <a:p>
            <a:pPr marL="0" indent="0">
              <a:buNone/>
            </a:pPr>
            <a:r>
              <a:rPr lang="en-US" dirty="0"/>
              <a:t> </a:t>
            </a:r>
          </a:p>
          <a:p>
            <a:r>
              <a:rPr lang="en-US" dirty="0"/>
              <a:t>“I felt that having access to recorded lectures before class was useful to ask more in-depth questions and learn more”</a:t>
            </a:r>
          </a:p>
          <a:p>
            <a:pPr marL="0" indent="0">
              <a:buNone/>
            </a:pPr>
            <a:r>
              <a:rPr lang="en-US" dirty="0"/>
              <a:t> </a:t>
            </a:r>
          </a:p>
          <a:p>
            <a:r>
              <a:rPr lang="en-US" dirty="0"/>
              <a:t>“The </a:t>
            </a:r>
            <a:r>
              <a:rPr lang="en-US" dirty="0" smtClean="0"/>
              <a:t>PowerPoints </a:t>
            </a:r>
            <a:r>
              <a:rPr lang="en-US" dirty="0"/>
              <a:t>took a long time to load”</a:t>
            </a:r>
          </a:p>
          <a:p>
            <a:endParaRPr lang="en-US" dirty="0"/>
          </a:p>
        </p:txBody>
      </p:sp>
    </p:spTree>
    <p:extLst>
      <p:ext uri="{BB962C8B-B14F-4D97-AF65-F5344CB8AC3E}">
        <p14:creationId xmlns:p14="http://schemas.microsoft.com/office/powerpoint/2010/main" val="897985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Why and How I </a:t>
            </a:r>
            <a:br>
              <a:rPr lang="en-US" dirty="0" smtClean="0"/>
            </a:br>
            <a:r>
              <a:rPr lang="en-US" dirty="0" smtClean="0"/>
              <a:t>Flip The Classroom!!</a:t>
            </a:r>
            <a:endParaRPr lang="en-US" dirty="0"/>
          </a:p>
        </p:txBody>
      </p:sp>
      <p:sp>
        <p:nvSpPr>
          <p:cNvPr id="3" name="Subtitle 2"/>
          <p:cNvSpPr>
            <a:spLocks noGrp="1"/>
          </p:cNvSpPr>
          <p:nvPr>
            <p:ph type="subTitle" idx="1"/>
          </p:nvPr>
        </p:nvSpPr>
        <p:spPr/>
        <p:txBody>
          <a:bodyPr/>
          <a:lstStyle/>
          <a:p>
            <a:r>
              <a:rPr lang="en-US" dirty="0" smtClean="0"/>
              <a:t>Dr. Lindsey </a:t>
            </a:r>
            <a:r>
              <a:rPr lang="en-US" dirty="0" err="1" smtClean="0"/>
              <a:t>Buddelmeyer</a:t>
            </a:r>
            <a:endParaRPr lang="en-US" dirty="0" smtClean="0"/>
          </a:p>
        </p:txBody>
      </p:sp>
      <p:pic>
        <p:nvPicPr>
          <p:cNvPr id="4" name="Picture 3"/>
          <p:cNvPicPr>
            <a:picLocks noChangeAspect="1"/>
          </p:cNvPicPr>
          <p:nvPr/>
        </p:nvPicPr>
        <p:blipFill>
          <a:blip r:embed="rId2"/>
          <a:stretch>
            <a:fillRect/>
          </a:stretch>
        </p:blipFill>
        <p:spPr>
          <a:xfrm>
            <a:off x="7823636" y="571500"/>
            <a:ext cx="2668610" cy="2857500"/>
          </a:xfrm>
          <a:prstGeom prst="rect">
            <a:avLst/>
          </a:prstGeom>
        </p:spPr>
      </p:pic>
    </p:spTree>
    <p:extLst>
      <p:ext uri="{BB962C8B-B14F-4D97-AF65-F5344CB8AC3E}">
        <p14:creationId xmlns:p14="http://schemas.microsoft.com/office/powerpoint/2010/main" val="2917176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545910"/>
            <a:ext cx="2982037" cy="5179110"/>
          </a:xfrm>
        </p:spPr>
        <p:txBody>
          <a:bodyPr>
            <a:normAutofit fontScale="90000"/>
          </a:bodyPr>
          <a:lstStyle/>
          <a:p>
            <a:r>
              <a:rPr lang="en-US" sz="3100" dirty="0" smtClean="0"/>
              <a:t>Have you ever felt like this…..</a:t>
            </a:r>
            <a:br>
              <a:rPr lang="en-US" sz="3100" dirty="0" smtClean="0"/>
            </a:br>
            <a:r>
              <a:rPr lang="en-US" sz="3100" dirty="0" smtClean="0"/>
              <a:t/>
            </a:r>
            <a:br>
              <a:rPr lang="en-US" sz="3100" dirty="0" smtClean="0"/>
            </a:br>
            <a:r>
              <a:rPr lang="en-US" sz="3100" dirty="0" smtClean="0"/>
              <a:t>Flipping has been useful for both the weekend college and traditional tracks that the OT program currently offers. </a:t>
            </a:r>
            <a:endParaRPr lang="en-US" dirty="0"/>
          </a:p>
        </p:txBody>
      </p:sp>
      <p:sp>
        <p:nvSpPr>
          <p:cNvPr id="3" name="Content Placeholder 2"/>
          <p:cNvSpPr>
            <a:spLocks noGrp="1"/>
          </p:cNvSpPr>
          <p:nvPr>
            <p:ph idx="1"/>
          </p:nvPr>
        </p:nvSpPr>
        <p:spPr>
          <a:xfrm>
            <a:off x="3509046" y="2947910"/>
            <a:ext cx="7832244" cy="846162"/>
          </a:xfrm>
        </p:spPr>
        <p:txBody>
          <a:bodyPr>
            <a:normAutofit fontScale="92500" lnSpcReduction="10000"/>
          </a:bodyPr>
          <a:lstStyle/>
          <a:p>
            <a:pPr marL="109728" indent="0">
              <a:buNone/>
            </a:pPr>
            <a:endParaRPr lang="en-US" dirty="0" smtClean="0">
              <a:hlinkClick r:id="rId2"/>
            </a:endParaRPr>
          </a:p>
          <a:p>
            <a:pPr marL="0" indent="0">
              <a:buNone/>
            </a:pPr>
            <a:r>
              <a:rPr lang="en-US" dirty="0" smtClean="0">
                <a:hlinkClick r:id="rId2"/>
              </a:rPr>
              <a:t>https</a:t>
            </a:r>
            <a:r>
              <a:rPr lang="en-US" dirty="0">
                <a:hlinkClick r:id="rId2"/>
              </a:rPr>
              <a:t>://</a:t>
            </a:r>
            <a:r>
              <a:rPr lang="en-US" dirty="0" smtClean="0">
                <a:hlinkClick r:id="rId2"/>
              </a:rPr>
              <a:t>www.youtube.com/watch?v=uhiCFdWeQfA</a:t>
            </a:r>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4629435" y="738905"/>
            <a:ext cx="6035094" cy="2534739"/>
          </a:xfrm>
          <a:prstGeom prst="rect">
            <a:avLst/>
          </a:prstGeom>
        </p:spPr>
      </p:pic>
      <p:pic>
        <p:nvPicPr>
          <p:cNvPr id="5" name="Picture 4"/>
          <p:cNvPicPr>
            <a:picLocks noChangeAspect="1"/>
          </p:cNvPicPr>
          <p:nvPr/>
        </p:nvPicPr>
        <p:blipFill>
          <a:blip r:embed="rId4"/>
          <a:stretch>
            <a:fillRect/>
          </a:stretch>
        </p:blipFill>
        <p:spPr>
          <a:xfrm>
            <a:off x="9398458" y="3901357"/>
            <a:ext cx="2019300" cy="2857500"/>
          </a:xfrm>
          <a:prstGeom prst="rect">
            <a:avLst/>
          </a:prstGeom>
        </p:spPr>
      </p:pic>
      <p:pic>
        <p:nvPicPr>
          <p:cNvPr id="6" name="Picture 5"/>
          <p:cNvPicPr>
            <a:picLocks noChangeAspect="1"/>
          </p:cNvPicPr>
          <p:nvPr/>
        </p:nvPicPr>
        <p:blipFill>
          <a:blip r:embed="rId5"/>
          <a:stretch>
            <a:fillRect/>
          </a:stretch>
        </p:blipFill>
        <p:spPr>
          <a:xfrm>
            <a:off x="4629435" y="4360027"/>
            <a:ext cx="3504826" cy="2143125"/>
          </a:xfrm>
          <a:prstGeom prst="rect">
            <a:avLst/>
          </a:prstGeom>
        </p:spPr>
      </p:pic>
    </p:spTree>
    <p:extLst>
      <p:ext uri="{BB962C8B-B14F-4D97-AF65-F5344CB8AC3E}">
        <p14:creationId xmlns:p14="http://schemas.microsoft.com/office/powerpoint/2010/main" val="1253017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 – Dr. Goodwin</a:t>
            </a:r>
          </a:p>
          <a:p>
            <a:r>
              <a:rPr lang="en-US" dirty="0" smtClean="0"/>
              <a:t>Faculty experience OT -Dr. Griffiths</a:t>
            </a:r>
          </a:p>
          <a:p>
            <a:r>
              <a:rPr lang="en-US" dirty="0" smtClean="0"/>
              <a:t>Faculty experience OT – Dr. Buddelmeyer</a:t>
            </a:r>
          </a:p>
          <a:p>
            <a:r>
              <a:rPr lang="en-US" dirty="0" smtClean="0"/>
              <a:t>Faculty experience ESL – Dr. Mott</a:t>
            </a:r>
          </a:p>
          <a:p>
            <a:r>
              <a:rPr lang="en-US" dirty="0" smtClean="0"/>
              <a:t>Graduate thesis project – Andrew Baker</a:t>
            </a:r>
          </a:p>
          <a:p>
            <a:r>
              <a:rPr lang="en-US" dirty="0" smtClean="0"/>
              <a:t>Think, pair, share</a:t>
            </a:r>
          </a:p>
          <a:p>
            <a:r>
              <a:rPr lang="en-US" dirty="0" smtClean="0"/>
              <a:t>Questions</a:t>
            </a:r>
            <a:endParaRPr lang="en-US" dirty="0"/>
          </a:p>
        </p:txBody>
      </p:sp>
    </p:spTree>
    <p:extLst>
      <p:ext uri="{BB962C8B-B14F-4D97-AF65-F5344CB8AC3E}">
        <p14:creationId xmlns:p14="http://schemas.microsoft.com/office/powerpoint/2010/main" val="1145813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032" y="868680"/>
            <a:ext cx="2834640" cy="1320728"/>
          </a:xfrm>
        </p:spPr>
        <p:txBody>
          <a:bodyPr>
            <a:noAutofit/>
          </a:bodyPr>
          <a:lstStyle/>
          <a:p>
            <a:r>
              <a:rPr lang="en-US" sz="2800" dirty="0" smtClean="0"/>
              <a:t>Examples that have worked well for me……</a:t>
            </a:r>
            <a:endParaRPr lang="en-US" sz="2800" dirty="0"/>
          </a:p>
        </p:txBody>
      </p:sp>
      <p:sp>
        <p:nvSpPr>
          <p:cNvPr id="6" name="Text Placeholder 5"/>
          <p:cNvSpPr>
            <a:spLocks noGrp="1"/>
          </p:cNvSpPr>
          <p:nvPr>
            <p:ph type="body" idx="2"/>
          </p:nvPr>
        </p:nvSpPr>
        <p:spPr>
          <a:xfrm>
            <a:off x="256032" y="2189409"/>
            <a:ext cx="2834640" cy="3626758"/>
          </a:xfrm>
        </p:spPr>
        <p:txBody>
          <a:bodyPr>
            <a:noAutofit/>
          </a:bodyPr>
          <a:lstStyle/>
          <a:p>
            <a:pPr marL="285750" indent="-285750">
              <a:buFont typeface="Wingdings" panose="05000000000000000000" pitchFamily="2" charset="2"/>
              <a:buChar char="ü"/>
            </a:pPr>
            <a:r>
              <a:rPr lang="en-US" sz="2000" dirty="0" smtClean="0"/>
              <a:t>Recording Narrated Power Points</a:t>
            </a:r>
          </a:p>
          <a:p>
            <a:pPr marL="285750" indent="-285750">
              <a:buFont typeface="Wingdings" panose="05000000000000000000" pitchFamily="2" charset="2"/>
              <a:buChar char="ü"/>
            </a:pPr>
            <a:r>
              <a:rPr lang="en-US" sz="2000" dirty="0" smtClean="0"/>
              <a:t>Making the slides available and collecting their notes to ensure they have viewed the PP.</a:t>
            </a:r>
          </a:p>
          <a:p>
            <a:pPr marL="285750" indent="-285750">
              <a:buFont typeface="Wingdings" panose="05000000000000000000" pitchFamily="2" charset="2"/>
              <a:buChar char="ü"/>
            </a:pPr>
            <a:r>
              <a:rPr lang="en-US" sz="2000" dirty="0" smtClean="0"/>
              <a:t>Being transparent with the structure and expectations to make these application-based experiences happen.</a:t>
            </a:r>
            <a:endParaRPr lang="en-US" sz="2000" dirty="0"/>
          </a:p>
        </p:txBody>
      </p:sp>
      <p:pic>
        <p:nvPicPr>
          <p:cNvPr id="7" name="Content Placeholder 6"/>
          <p:cNvPicPr>
            <a:picLocks noGrp="1" noChangeAspect="1"/>
          </p:cNvPicPr>
          <p:nvPr>
            <p:ph sz="half" idx="1"/>
          </p:nvPr>
        </p:nvPicPr>
        <p:blipFill>
          <a:blip r:embed="rId2"/>
          <a:stretch>
            <a:fillRect/>
          </a:stretch>
        </p:blipFill>
        <p:spPr>
          <a:xfrm>
            <a:off x="3974609" y="652664"/>
            <a:ext cx="5212450" cy="1347586"/>
          </a:xfrm>
          <a:prstGeom prst="rect">
            <a:avLst/>
          </a:prstGeom>
        </p:spPr>
      </p:pic>
      <p:sp>
        <p:nvSpPr>
          <p:cNvPr id="8" name="TextBox 7"/>
          <p:cNvSpPr txBox="1"/>
          <p:nvPr/>
        </p:nvSpPr>
        <p:spPr>
          <a:xfrm>
            <a:off x="4005589" y="2399847"/>
            <a:ext cx="6606862" cy="3785652"/>
          </a:xfrm>
          <a:prstGeom prst="rect">
            <a:avLst/>
          </a:prstGeom>
          <a:noFill/>
        </p:spPr>
        <p:txBody>
          <a:bodyPr wrap="square" rtlCol="0">
            <a:spAutoFit/>
          </a:bodyPr>
          <a:lstStyle/>
          <a:p>
            <a:r>
              <a:rPr lang="en-US" sz="2000" dirty="0" smtClean="0"/>
              <a:t>Interactive case studies</a:t>
            </a:r>
          </a:p>
          <a:p>
            <a:endParaRPr lang="en-US" sz="2000" dirty="0"/>
          </a:p>
          <a:p>
            <a:r>
              <a:rPr lang="en-US" sz="2000" dirty="0" smtClean="0"/>
              <a:t>There is a tutorial to go through first &amp; then students fill out an evaluation on the case study.</a:t>
            </a:r>
          </a:p>
          <a:p>
            <a:endParaRPr lang="en-US" sz="2000" dirty="0"/>
          </a:p>
          <a:p>
            <a:r>
              <a:rPr lang="en-US" sz="2000" dirty="0" smtClean="0"/>
              <a:t>Provides information on tests and assessments and gives normal therapeutic ranges and lab results.</a:t>
            </a:r>
          </a:p>
          <a:p>
            <a:endParaRPr lang="en-US" sz="2000" dirty="0"/>
          </a:p>
          <a:p>
            <a:r>
              <a:rPr lang="en-US" sz="2000" dirty="0" smtClean="0"/>
              <a:t>Interdisciplinary team</a:t>
            </a:r>
          </a:p>
          <a:p>
            <a:endParaRPr lang="en-US" sz="2000" dirty="0"/>
          </a:p>
          <a:p>
            <a:r>
              <a:rPr lang="en-US" sz="2000" dirty="0" smtClean="0"/>
              <a:t>*Students complete individually on their computers and then process and discuss in small groups. </a:t>
            </a:r>
            <a:endParaRPr lang="en-US" sz="2000" dirty="0"/>
          </a:p>
        </p:txBody>
      </p:sp>
      <p:pic>
        <p:nvPicPr>
          <p:cNvPr id="9" name="Picture 8"/>
          <p:cNvPicPr>
            <a:picLocks noChangeAspect="1"/>
          </p:cNvPicPr>
          <p:nvPr/>
        </p:nvPicPr>
        <p:blipFill>
          <a:blip r:embed="rId3"/>
          <a:stretch>
            <a:fillRect/>
          </a:stretch>
        </p:blipFill>
        <p:spPr>
          <a:xfrm>
            <a:off x="9526590" y="446602"/>
            <a:ext cx="2000778" cy="2399629"/>
          </a:xfrm>
          <a:prstGeom prst="rect">
            <a:avLst/>
          </a:prstGeom>
        </p:spPr>
      </p:pic>
    </p:spTree>
    <p:extLst>
      <p:ext uri="{BB962C8B-B14F-4D97-AF65-F5344CB8AC3E}">
        <p14:creationId xmlns:p14="http://schemas.microsoft.com/office/powerpoint/2010/main" val="2289373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069" y="423081"/>
            <a:ext cx="11492931" cy="1789767"/>
          </a:xfrm>
        </p:spPr>
        <p:txBody>
          <a:bodyPr>
            <a:normAutofit/>
          </a:bodyPr>
          <a:lstStyle/>
          <a:p>
            <a:r>
              <a:rPr lang="en-US" sz="3200" dirty="0" smtClean="0"/>
              <a:t>Connecting content to real life experiences</a:t>
            </a:r>
            <a:br>
              <a:rPr lang="en-US" sz="3200" dirty="0" smtClean="0"/>
            </a:br>
            <a:r>
              <a:rPr lang="en-US" sz="3200" dirty="0" smtClean="0"/>
              <a:t>through film and interactive experiences: </a:t>
            </a:r>
            <a:endParaRPr lang="en-US" sz="3200" dirty="0"/>
          </a:p>
        </p:txBody>
      </p:sp>
      <p:sp>
        <p:nvSpPr>
          <p:cNvPr id="6" name="Text Placeholder 5"/>
          <p:cNvSpPr>
            <a:spLocks noGrp="1"/>
          </p:cNvSpPr>
          <p:nvPr>
            <p:ph type="body" idx="1"/>
          </p:nvPr>
        </p:nvSpPr>
        <p:spPr/>
        <p:txBody>
          <a:bodyPr>
            <a:normAutofit/>
          </a:bodyPr>
          <a:lstStyle/>
          <a:p>
            <a:pPr algn="ctr"/>
            <a:r>
              <a:rPr lang="en-US" sz="2400" i="1" dirty="0" smtClean="0"/>
              <a:t>Grey’s Anatomy</a:t>
            </a:r>
            <a:endParaRPr lang="en-US" sz="2400" i="1" dirty="0"/>
          </a:p>
        </p:txBody>
      </p:sp>
      <p:sp>
        <p:nvSpPr>
          <p:cNvPr id="8" name="Text Placeholder 7"/>
          <p:cNvSpPr>
            <a:spLocks noGrp="1"/>
          </p:cNvSpPr>
          <p:nvPr>
            <p:ph type="body" sz="half" idx="3"/>
          </p:nvPr>
        </p:nvSpPr>
        <p:spPr/>
        <p:txBody>
          <a:bodyPr>
            <a:normAutofit/>
          </a:bodyPr>
          <a:lstStyle/>
          <a:p>
            <a:pPr algn="ctr"/>
            <a:r>
              <a:rPr lang="en-US" sz="2400" i="1" dirty="0" smtClean="0"/>
              <a:t>Diabetic Dog/</a:t>
            </a:r>
            <a:r>
              <a:rPr lang="en-US" sz="1800" i="1" dirty="0" smtClean="0"/>
              <a:t>nobelprize.org</a:t>
            </a:r>
            <a:endParaRPr lang="en-US" sz="1800" i="1" dirty="0"/>
          </a:p>
        </p:txBody>
      </p:sp>
      <p:pic>
        <p:nvPicPr>
          <p:cNvPr id="13" name="Content Placeholder 12"/>
          <p:cNvPicPr>
            <a:picLocks noGrp="1" noChangeAspect="1"/>
          </p:cNvPicPr>
          <p:nvPr>
            <p:ph sz="quarter" idx="2"/>
          </p:nvPr>
        </p:nvPicPr>
        <p:blipFill>
          <a:blip r:embed="rId2"/>
          <a:stretch>
            <a:fillRect/>
          </a:stretch>
        </p:blipFill>
        <p:spPr>
          <a:xfrm>
            <a:off x="2062997" y="3162166"/>
            <a:ext cx="2143125" cy="2857500"/>
          </a:xfrm>
          <a:prstGeom prst="rect">
            <a:avLst/>
          </a:prstGeom>
        </p:spPr>
      </p:pic>
      <p:sp>
        <p:nvSpPr>
          <p:cNvPr id="9" name="Content Placeholder 8"/>
          <p:cNvSpPr>
            <a:spLocks noGrp="1"/>
          </p:cNvSpPr>
          <p:nvPr>
            <p:ph sz="quarter" idx="4"/>
          </p:nvPr>
        </p:nvSpPr>
        <p:spPr>
          <a:xfrm>
            <a:off x="6987654" y="2852382"/>
            <a:ext cx="3473016" cy="1938559"/>
          </a:xfrm>
        </p:spPr>
        <p:txBody>
          <a:bodyPr>
            <a:normAutofit fontScale="92500" lnSpcReduction="20000"/>
          </a:bodyPr>
          <a:lstStyle/>
          <a:p>
            <a:r>
              <a:rPr lang="en-US" dirty="0" smtClean="0"/>
              <a:t>Chronic Care management</a:t>
            </a:r>
          </a:p>
          <a:p>
            <a:r>
              <a:rPr lang="en-US" dirty="0" smtClean="0"/>
              <a:t>Understanding of what happens when insulin is to low or to high and how the sugar levels respond to certain foods, exercise, and injections. </a:t>
            </a:r>
            <a:endParaRPr lang="en-US" dirty="0"/>
          </a:p>
        </p:txBody>
      </p:sp>
      <p:pic>
        <p:nvPicPr>
          <p:cNvPr id="10" name="Picture 9"/>
          <p:cNvPicPr>
            <a:picLocks noChangeAspect="1"/>
          </p:cNvPicPr>
          <p:nvPr/>
        </p:nvPicPr>
        <p:blipFill>
          <a:blip r:embed="rId3"/>
          <a:stretch>
            <a:fillRect/>
          </a:stretch>
        </p:blipFill>
        <p:spPr>
          <a:xfrm>
            <a:off x="7444685" y="4627170"/>
            <a:ext cx="2857500" cy="2143125"/>
          </a:xfrm>
          <a:prstGeom prst="rect">
            <a:avLst/>
          </a:prstGeom>
        </p:spPr>
      </p:pic>
    </p:spTree>
    <p:extLst>
      <p:ext uri="{BB962C8B-B14F-4D97-AF65-F5344CB8AC3E}">
        <p14:creationId xmlns:p14="http://schemas.microsoft.com/office/powerpoint/2010/main" val="3535216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025013" y="862834"/>
            <a:ext cx="2810672" cy="2566166"/>
          </a:xfrm>
          <a:prstGeom prst="rect">
            <a:avLst/>
          </a:prstGeom>
        </p:spPr>
      </p:pic>
      <p:sp>
        <p:nvSpPr>
          <p:cNvPr id="7" name="Title 6"/>
          <p:cNvSpPr>
            <a:spLocks noGrp="1"/>
          </p:cNvSpPr>
          <p:nvPr>
            <p:ph type="title"/>
          </p:nvPr>
        </p:nvSpPr>
        <p:spPr>
          <a:xfrm>
            <a:off x="576959" y="255215"/>
            <a:ext cx="7881147" cy="1799667"/>
          </a:xfrm>
        </p:spPr>
        <p:txBody>
          <a:bodyPr>
            <a:normAutofit/>
          </a:bodyPr>
          <a:lstStyle/>
          <a:p>
            <a:r>
              <a:rPr lang="en-US" dirty="0" smtClean="0"/>
              <a:t>Student Responses….</a:t>
            </a:r>
            <a:br>
              <a:rPr lang="en-US" dirty="0" smtClean="0"/>
            </a:br>
            <a:endParaRPr lang="en-US" dirty="0"/>
          </a:p>
        </p:txBody>
      </p:sp>
      <p:sp>
        <p:nvSpPr>
          <p:cNvPr id="8" name="Content Placeholder 7"/>
          <p:cNvSpPr>
            <a:spLocks noGrp="1"/>
          </p:cNvSpPr>
          <p:nvPr>
            <p:ph idx="1"/>
          </p:nvPr>
        </p:nvSpPr>
        <p:spPr>
          <a:xfrm>
            <a:off x="228995" y="1300766"/>
            <a:ext cx="8577077" cy="5143623"/>
          </a:xfrm>
        </p:spPr>
        <p:txBody>
          <a:bodyPr>
            <a:normAutofit fontScale="62500" lnSpcReduction="20000"/>
          </a:bodyPr>
          <a:lstStyle/>
          <a:p>
            <a:r>
              <a:rPr lang="en-US" sz="2900" dirty="0" smtClean="0"/>
              <a:t>“This series has helped me to see how and how not to communicate with</a:t>
            </a:r>
          </a:p>
          <a:p>
            <a:pPr marL="109728" indent="0">
              <a:buNone/>
            </a:pPr>
            <a:r>
              <a:rPr lang="en-US" sz="2900" dirty="0"/>
              <a:t> </a:t>
            </a:r>
            <a:r>
              <a:rPr lang="en-US" sz="2900" dirty="0" smtClean="0"/>
              <a:t>     other professionals in the health care setting.”</a:t>
            </a:r>
          </a:p>
          <a:p>
            <a:endParaRPr lang="en-US" sz="2900" dirty="0" smtClean="0"/>
          </a:p>
          <a:p>
            <a:r>
              <a:rPr lang="en-US" dirty="0" smtClean="0"/>
              <a:t>“Grey’s Anatomy has enhanced my knowledge because it shows real life situations. Also, it demonstrates how some medical providers treat their patients. I also learned the importance of understanding the needs and wants of the patient versus my own. I learned listening to the client is the only way we can figure out what they want. Finally, learning to read peoples emotions and facial expressions are key in the medical world.”</a:t>
            </a:r>
          </a:p>
          <a:p>
            <a:endParaRPr lang="en-US" dirty="0" smtClean="0"/>
          </a:p>
          <a:p>
            <a:r>
              <a:rPr lang="en-US" dirty="0" smtClean="0"/>
              <a:t>“Watching the Grey’s Anatomy series in class has helped me  look at various conditions and see how it will impact the persons life as an occupational being. Different conditions can impact a person’s life in a number of ways. The episodes this far have reinforced various concepts of the framework.  The show expands thinking about certain conditions and how they will impact the person’s occupational performance, performance skills, ADLs, IADLs, etc.  The show allows us to apply the OTPF in a different way and I feel that enhances our learning and expands the knowledge we have.”</a:t>
            </a:r>
            <a:endParaRPr lang="en-US" dirty="0"/>
          </a:p>
        </p:txBody>
      </p:sp>
    </p:spTree>
    <p:extLst>
      <p:ext uri="{BB962C8B-B14F-4D97-AF65-F5344CB8AC3E}">
        <p14:creationId xmlns:p14="http://schemas.microsoft.com/office/powerpoint/2010/main" val="1085228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Implications for ESL</a:t>
            </a:r>
            <a:endParaRPr lang="en-US" dirty="0"/>
          </a:p>
        </p:txBody>
      </p:sp>
      <p:sp>
        <p:nvSpPr>
          <p:cNvPr id="3" name="Subtitle 2"/>
          <p:cNvSpPr>
            <a:spLocks noGrp="1"/>
          </p:cNvSpPr>
          <p:nvPr>
            <p:ph type="subTitle" idx="1"/>
          </p:nvPr>
        </p:nvSpPr>
        <p:spPr/>
        <p:txBody>
          <a:bodyPr/>
          <a:lstStyle/>
          <a:p>
            <a:r>
              <a:rPr lang="en-US" dirty="0" smtClean="0"/>
              <a:t>Greg Mott </a:t>
            </a:r>
            <a:endParaRPr lang="en-US" dirty="0"/>
          </a:p>
        </p:txBody>
      </p:sp>
    </p:spTree>
    <p:extLst>
      <p:ext uri="{BB962C8B-B14F-4D97-AF65-F5344CB8AC3E}">
        <p14:creationId xmlns:p14="http://schemas.microsoft.com/office/powerpoint/2010/main" val="185237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76840" y="962500"/>
            <a:ext cx="10972800" cy="1066800"/>
          </a:xfrm>
        </p:spPr>
        <p:txBody>
          <a:bodyPr/>
          <a:lstStyle/>
          <a:p>
            <a:r>
              <a:rPr lang="en-US" altLang="en-US" dirty="0" smtClean="0"/>
              <a:t>Frequent Challenges in ESL</a:t>
            </a:r>
          </a:p>
        </p:txBody>
      </p:sp>
      <p:sp>
        <p:nvSpPr>
          <p:cNvPr id="3074" name="Content Placeholder 2"/>
          <p:cNvSpPr>
            <a:spLocks noGrp="1"/>
          </p:cNvSpPr>
          <p:nvPr>
            <p:ph idx="1"/>
          </p:nvPr>
        </p:nvSpPr>
        <p:spPr>
          <a:xfrm>
            <a:off x="268400" y="2687310"/>
            <a:ext cx="10972800" cy="3236976"/>
          </a:xfrm>
        </p:spPr>
        <p:txBody>
          <a:bodyPr/>
          <a:lstStyle/>
          <a:p>
            <a:r>
              <a:rPr lang="en-US" altLang="en-US" dirty="0" smtClean="0"/>
              <a:t>Language barrier</a:t>
            </a:r>
          </a:p>
          <a:p>
            <a:pPr lvl="1"/>
            <a:r>
              <a:rPr lang="en-US" altLang="en-US" dirty="0" smtClean="0"/>
              <a:t>ESL students may struggle to understand live lectures accurately.</a:t>
            </a:r>
          </a:p>
          <a:p>
            <a:pPr lvl="2"/>
            <a:r>
              <a:rPr lang="en-US" altLang="en-US" dirty="0" smtClean="0"/>
              <a:t>Hearing lectures (vocabulary, rate of speed, accents/dialects)</a:t>
            </a:r>
          </a:p>
          <a:p>
            <a:pPr lvl="2"/>
            <a:r>
              <a:rPr lang="en-US" altLang="en-US" dirty="0" smtClean="0"/>
              <a:t>Reading a professor’s notes</a:t>
            </a:r>
          </a:p>
          <a:p>
            <a:pPr lvl="2"/>
            <a:r>
              <a:rPr lang="en-US" altLang="en-US" dirty="0" smtClean="0"/>
              <a:t>Conceptualizing the abstract, synthesizing ideas.</a:t>
            </a:r>
          </a:p>
          <a:p>
            <a:pPr lvl="1"/>
            <a:r>
              <a:rPr lang="en-US" altLang="en-US" dirty="0" smtClean="0"/>
              <a:t>ESL students may lack the language ability to ask for help.</a:t>
            </a:r>
          </a:p>
          <a:p>
            <a:pPr lvl="1"/>
            <a:endParaRPr lang="en-US" alt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527" y="605310"/>
            <a:ext cx="3456113" cy="229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448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609600" y="653598"/>
            <a:ext cx="10972800" cy="1066800"/>
          </a:xfrm>
        </p:spPr>
        <p:txBody>
          <a:bodyPr/>
          <a:lstStyle/>
          <a:p>
            <a:r>
              <a:rPr lang="en-US" altLang="en-US" dirty="0" smtClean="0"/>
              <a:t>Frequent Challenges in ESL</a:t>
            </a:r>
          </a:p>
        </p:txBody>
      </p:sp>
      <p:sp>
        <p:nvSpPr>
          <p:cNvPr id="4098" name="Content Placeholder 2"/>
          <p:cNvSpPr>
            <a:spLocks noGrp="1"/>
          </p:cNvSpPr>
          <p:nvPr>
            <p:ph idx="1"/>
          </p:nvPr>
        </p:nvSpPr>
        <p:spPr>
          <a:xfrm>
            <a:off x="609600" y="1850175"/>
            <a:ext cx="10972800" cy="4325112"/>
          </a:xfrm>
        </p:spPr>
        <p:txBody>
          <a:bodyPr>
            <a:normAutofit/>
          </a:bodyPr>
          <a:lstStyle/>
          <a:p>
            <a:r>
              <a:rPr lang="en-US" altLang="en-US" dirty="0" smtClean="0"/>
              <a:t>Cultural barrier</a:t>
            </a:r>
          </a:p>
          <a:p>
            <a:pPr lvl="1"/>
            <a:r>
              <a:rPr lang="en-US" altLang="en-US" dirty="0" smtClean="0"/>
              <a:t>ESL students may have different expectations…</a:t>
            </a:r>
          </a:p>
          <a:p>
            <a:pPr lvl="2"/>
            <a:r>
              <a:rPr lang="en-US" altLang="en-US" dirty="0" smtClean="0"/>
              <a:t>…for attendance and absences.</a:t>
            </a:r>
          </a:p>
          <a:p>
            <a:pPr lvl="2"/>
            <a:r>
              <a:rPr lang="en-US" altLang="en-US" dirty="0" smtClean="0"/>
              <a:t>…for meeting deadlines.</a:t>
            </a:r>
          </a:p>
          <a:p>
            <a:pPr lvl="2"/>
            <a:r>
              <a:rPr lang="en-US" altLang="en-US" dirty="0" smtClean="0"/>
              <a:t>…for working collaboratively.</a:t>
            </a:r>
          </a:p>
          <a:p>
            <a:pPr lvl="2"/>
            <a:r>
              <a:rPr lang="en-US" altLang="en-US" dirty="0" smtClean="0"/>
              <a:t>…for what is considered plagiarism.</a:t>
            </a:r>
          </a:p>
          <a:p>
            <a:pPr lvl="1"/>
            <a:r>
              <a:rPr lang="en-US" altLang="en-US" dirty="0" smtClean="0"/>
              <a:t>Student/teacher communication</a:t>
            </a:r>
          </a:p>
          <a:p>
            <a:pPr lvl="2"/>
            <a:r>
              <a:rPr lang="en-US" altLang="en-US" dirty="0" smtClean="0"/>
              <a:t>Social norm in home country</a:t>
            </a:r>
          </a:p>
          <a:p>
            <a:pPr lvl="2"/>
            <a:r>
              <a:rPr lang="en-US" altLang="en-US" dirty="0" smtClean="0"/>
              <a:t>Comfort level</a:t>
            </a:r>
          </a:p>
          <a:p>
            <a:pPr lvl="2"/>
            <a:endParaRPr lang="en-US" altLang="en-US" dirty="0" smtClean="0"/>
          </a:p>
          <a:p>
            <a:endParaRPr lang="en-US" altLang="en-US" dirty="0" smtClean="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8983" y="3000942"/>
            <a:ext cx="2727277" cy="2739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24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p:txBody>
          <a:bodyPr/>
          <a:lstStyle/>
          <a:p>
            <a:r>
              <a:rPr lang="en-US" altLang="en-US" smtClean="0"/>
              <a:t>The Flipped Classroom Model in ESL</a:t>
            </a:r>
          </a:p>
        </p:txBody>
      </p:sp>
      <p:sp>
        <p:nvSpPr>
          <p:cNvPr id="3" name="Content Placeholder 2"/>
          <p:cNvSpPr>
            <a:spLocks noGrp="1"/>
          </p:cNvSpPr>
          <p:nvPr>
            <p:ph idx="1"/>
          </p:nvPr>
        </p:nvSpPr>
        <p:spPr/>
        <p:txBody>
          <a:bodyPr>
            <a:normAutofit/>
          </a:bodyPr>
          <a:lstStyle/>
          <a:p>
            <a:r>
              <a:rPr lang="en-US" altLang="en-US" smtClean="0"/>
              <a:t>May aid students with language concerns:</a:t>
            </a:r>
          </a:p>
          <a:p>
            <a:pPr lvl="1"/>
            <a:r>
              <a:rPr lang="en-US" altLang="en-US" smtClean="0"/>
              <a:t>Opportunity to hear instruction more than once.</a:t>
            </a:r>
          </a:p>
          <a:p>
            <a:pPr lvl="1"/>
            <a:r>
              <a:rPr lang="en-US" altLang="en-US" smtClean="0"/>
              <a:t>Have time to address unknown vocabulary words. </a:t>
            </a:r>
          </a:p>
          <a:p>
            <a:pPr lvl="1"/>
            <a:r>
              <a:rPr lang="en-US" altLang="en-US" smtClean="0"/>
              <a:t>ESL video clips are designed for ESL listeners; removes live instruction error.</a:t>
            </a:r>
          </a:p>
          <a:p>
            <a:pPr lvl="1">
              <a:buFont typeface="Arial" pitchFamily="34" charset="0"/>
              <a:buNone/>
            </a:pPr>
            <a:r>
              <a:rPr lang="en-US" altLang="en-US" smtClean="0"/>
              <a:t>		Uses appropriate rate of speech and clear pronunciation.</a:t>
            </a:r>
          </a:p>
          <a:p>
            <a:endParaRPr lang="en-US" altLang="en-US" smtClean="0"/>
          </a:p>
          <a:p>
            <a:r>
              <a:rPr lang="en-US" altLang="en-US" smtClean="0"/>
              <a:t>May aid students in asking questions</a:t>
            </a:r>
          </a:p>
          <a:p>
            <a:pPr lvl="1"/>
            <a:r>
              <a:rPr lang="en-US" altLang="en-US" smtClean="0"/>
              <a:t>Questions should be noted during instruction-video “homework”.</a:t>
            </a:r>
          </a:p>
          <a:p>
            <a:pPr lvl="1"/>
            <a:endParaRPr lang="en-US" altLang="en-US" smtClean="0"/>
          </a:p>
        </p:txBody>
      </p:sp>
    </p:spTree>
    <p:extLst>
      <p:ext uri="{BB962C8B-B14F-4D97-AF65-F5344CB8AC3E}">
        <p14:creationId xmlns:p14="http://schemas.microsoft.com/office/powerpoint/2010/main" val="526652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altLang="en-US" smtClean="0"/>
              <a:t>The Flipped Classroom Model in ESL</a:t>
            </a:r>
          </a:p>
        </p:txBody>
      </p:sp>
      <p:sp>
        <p:nvSpPr>
          <p:cNvPr id="3" name="Content Placeholder 2"/>
          <p:cNvSpPr>
            <a:spLocks noGrp="1"/>
          </p:cNvSpPr>
          <p:nvPr>
            <p:ph idx="1"/>
          </p:nvPr>
        </p:nvSpPr>
        <p:spPr/>
        <p:txBody>
          <a:bodyPr rtlCol="0">
            <a:normAutofit/>
          </a:bodyPr>
          <a:lstStyle/>
          <a:p>
            <a:pPr fontAlgn="auto">
              <a:spcAft>
                <a:spcPts val="0"/>
              </a:spcAft>
              <a:defRPr/>
            </a:pPr>
            <a:r>
              <a:rPr lang="en-US" dirty="0" smtClean="0">
                <a:ea typeface="+mn-ea"/>
              </a:rPr>
              <a:t>May address cultural barriers</a:t>
            </a:r>
          </a:p>
          <a:p>
            <a:pPr lvl="1" fontAlgn="auto">
              <a:spcAft>
                <a:spcPts val="0"/>
              </a:spcAft>
              <a:defRPr/>
            </a:pPr>
            <a:r>
              <a:rPr lang="en-US" dirty="0" smtClean="0">
                <a:ea typeface="+mn-ea"/>
              </a:rPr>
              <a:t>Absent students would not miss instruction.</a:t>
            </a:r>
          </a:p>
          <a:p>
            <a:pPr lvl="1" fontAlgn="auto">
              <a:spcAft>
                <a:spcPts val="0"/>
              </a:spcAft>
              <a:defRPr/>
            </a:pPr>
            <a:r>
              <a:rPr lang="en-US" dirty="0" smtClean="0">
                <a:ea typeface="+mn-ea"/>
              </a:rPr>
              <a:t>Homework assessment is done in class rather than at home.</a:t>
            </a:r>
          </a:p>
          <a:p>
            <a:pPr lvl="1" fontAlgn="auto">
              <a:spcAft>
                <a:spcPts val="0"/>
              </a:spcAft>
              <a:defRPr/>
            </a:pPr>
            <a:r>
              <a:rPr lang="en-US" dirty="0" smtClean="0">
                <a:ea typeface="+mn-ea"/>
              </a:rPr>
              <a:t>Class time provides more room for collaborative work and role play. </a:t>
            </a:r>
          </a:p>
          <a:p>
            <a:pPr lvl="1" fontAlgn="auto">
              <a:spcAft>
                <a:spcPts val="0"/>
              </a:spcAft>
              <a:defRPr/>
            </a:pPr>
            <a:r>
              <a:rPr lang="en-US" dirty="0" smtClean="0">
                <a:ea typeface="+mn-ea"/>
              </a:rPr>
              <a:t>Cheating/copying/plagiarism less likely to go unnoticed!!</a:t>
            </a:r>
          </a:p>
          <a:p>
            <a:pPr lvl="1" fontAlgn="auto">
              <a:spcAft>
                <a:spcPts val="0"/>
              </a:spcAft>
              <a:defRPr/>
            </a:pPr>
            <a:endParaRPr lang="en-US" dirty="0" smtClean="0">
              <a:ea typeface="+mn-ea"/>
            </a:endParaRPr>
          </a:p>
          <a:p>
            <a:pPr lvl="1" fontAlgn="auto">
              <a:spcAft>
                <a:spcPts val="0"/>
              </a:spcAft>
              <a:defRPr/>
            </a:pPr>
            <a:endParaRPr lang="en-US" dirty="0" smtClean="0">
              <a:ea typeface="+mn-ea"/>
            </a:endParaRPr>
          </a:p>
          <a:p>
            <a:pPr lvl="1" fontAlgn="auto">
              <a:spcAft>
                <a:spcPts val="0"/>
              </a:spcAft>
              <a:defRPr/>
            </a:pPr>
            <a:endParaRPr lang="en-US" dirty="0" smtClean="0">
              <a:ea typeface="+mn-ea"/>
            </a:endParaRPr>
          </a:p>
          <a:p>
            <a:pPr lvl="1" fontAlgn="auto">
              <a:spcAft>
                <a:spcPts val="0"/>
              </a:spcAft>
              <a:defRPr/>
            </a:pPr>
            <a:endParaRPr lang="en-US" dirty="0" smtClean="0">
              <a:ea typeface="+mn-ea"/>
            </a:endParaRPr>
          </a:p>
          <a:p>
            <a:pPr lvl="1" fontAlgn="auto">
              <a:spcAft>
                <a:spcPts val="0"/>
              </a:spcAft>
              <a:defRPr/>
            </a:pPr>
            <a:endParaRPr lang="en-US" dirty="0" smtClean="0">
              <a:ea typeface="+mn-ea"/>
            </a:endParaRPr>
          </a:p>
          <a:p>
            <a:pPr marL="457200" lvl="1" indent="0" fontAlgn="auto">
              <a:spcAft>
                <a:spcPts val="0"/>
              </a:spcAft>
              <a:buFont typeface="Arial" pitchFamily="34" charset="0"/>
              <a:buNone/>
              <a:defRPr/>
            </a:pPr>
            <a:endParaRPr lang="en-US" dirty="0">
              <a:ea typeface="+mn-ea"/>
            </a:endParaRPr>
          </a:p>
        </p:txBody>
      </p:sp>
    </p:spTree>
    <p:extLst>
      <p:ext uri="{BB962C8B-B14F-4D97-AF65-F5344CB8AC3E}">
        <p14:creationId xmlns:p14="http://schemas.microsoft.com/office/powerpoint/2010/main" val="2635979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Graduate Thesis Project</a:t>
            </a:r>
            <a:endParaRPr lang="en-US" dirty="0"/>
          </a:p>
        </p:txBody>
      </p:sp>
      <p:sp>
        <p:nvSpPr>
          <p:cNvPr id="7170" name="Content Placeholder 2"/>
          <p:cNvSpPr>
            <a:spLocks noGrp="1"/>
          </p:cNvSpPr>
          <p:nvPr>
            <p:ph type="subTitle" idx="1"/>
          </p:nvPr>
        </p:nvSpPr>
        <p:spPr/>
        <p:txBody>
          <a:bodyPr/>
          <a:lstStyle/>
          <a:p>
            <a:r>
              <a:rPr lang="en-US" altLang="en-US" dirty="0" smtClean="0"/>
              <a:t>Andrew</a:t>
            </a:r>
            <a:r>
              <a:rPr lang="en-US" altLang="en-US" sz="4000" dirty="0" smtClean="0"/>
              <a:t> </a:t>
            </a:r>
            <a:r>
              <a:rPr lang="en-US" altLang="en-US" dirty="0" smtClean="0"/>
              <a:t>Baker</a:t>
            </a:r>
            <a:endParaRPr lang="en-US" altLang="en-US" sz="4000" dirty="0" smtClean="0"/>
          </a:p>
        </p:txBody>
      </p:sp>
    </p:spTree>
    <p:extLst>
      <p:ext uri="{BB962C8B-B14F-4D97-AF65-F5344CB8AC3E}">
        <p14:creationId xmlns:p14="http://schemas.microsoft.com/office/powerpoint/2010/main" val="588005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Graduate Thesis Project</a:t>
            </a:r>
          </a:p>
        </p:txBody>
      </p:sp>
      <p:sp>
        <p:nvSpPr>
          <p:cNvPr id="3075" name="Content Placeholder 2"/>
          <p:cNvSpPr>
            <a:spLocks noGrp="1"/>
          </p:cNvSpPr>
          <p:nvPr>
            <p:ph idx="1"/>
          </p:nvPr>
        </p:nvSpPr>
        <p:spPr/>
        <p:txBody>
          <a:bodyPr/>
          <a:lstStyle/>
          <a:p>
            <a:r>
              <a:rPr lang="en-US" altLang="en-US" smtClean="0"/>
              <a:t>To find out English Language Learners’ perspectives on the flipped classroom.</a:t>
            </a:r>
          </a:p>
          <a:p>
            <a:r>
              <a:rPr lang="en-US" altLang="en-US" smtClean="0"/>
              <a:t>TESOL/IELP mentor program</a:t>
            </a:r>
          </a:p>
          <a:p>
            <a:pPr lvl="1"/>
            <a:r>
              <a:rPr lang="en-US" altLang="en-US" smtClean="0"/>
              <a:t>Working with Greg Mott and doing a classroom flip over 6 weeks.  </a:t>
            </a:r>
          </a:p>
          <a:p>
            <a:r>
              <a:rPr lang="en-US" altLang="en-US" smtClean="0"/>
              <a:t>Mr. Mott and Mr. Baker are planning lessons and making observations together.</a:t>
            </a:r>
          </a:p>
        </p:txBody>
      </p:sp>
    </p:spTree>
    <p:extLst>
      <p:ext uri="{BB962C8B-B14F-4D97-AF65-F5344CB8AC3E}">
        <p14:creationId xmlns:p14="http://schemas.microsoft.com/office/powerpoint/2010/main" val="1284459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marL="0" indent="0">
              <a:buNone/>
            </a:pPr>
            <a:r>
              <a:rPr lang="en-US" dirty="0" smtClean="0"/>
              <a:t>What flipped classroom is NOT:</a:t>
            </a:r>
          </a:p>
          <a:p>
            <a:r>
              <a:rPr lang="en-US" dirty="0" smtClean="0"/>
              <a:t>Teachers creating videos for students to watch as homework</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335" y="3698554"/>
            <a:ext cx="3752040" cy="263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6478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Research and Rationale</a:t>
            </a:r>
          </a:p>
        </p:txBody>
      </p:sp>
      <p:sp>
        <p:nvSpPr>
          <p:cNvPr id="4099" name="Content Placeholder 2"/>
          <p:cNvSpPr>
            <a:spLocks noGrp="1"/>
          </p:cNvSpPr>
          <p:nvPr>
            <p:ph sz="half" idx="1"/>
          </p:nvPr>
        </p:nvSpPr>
        <p:spPr/>
        <p:txBody>
          <a:bodyPr/>
          <a:lstStyle/>
          <a:p>
            <a:r>
              <a:rPr lang="en-US" altLang="en-US" smtClean="0"/>
              <a:t>Lecture has always been a staple of academia, but there are issues and limits of its effectiveness.</a:t>
            </a:r>
          </a:p>
          <a:p>
            <a:r>
              <a:rPr lang="en-US" altLang="en-US" smtClean="0"/>
              <a:t>Active learning has been shown to be superior to using lecture exclusively.  Especially with learning skills.</a:t>
            </a:r>
          </a:p>
        </p:txBody>
      </p:sp>
      <p:sp>
        <p:nvSpPr>
          <p:cNvPr id="3" name="Content Placeholder 2"/>
          <p:cNvSpPr>
            <a:spLocks noGrp="1"/>
          </p:cNvSpPr>
          <p:nvPr>
            <p:ph sz="half" idx="2"/>
          </p:nvPr>
        </p:nvSpPr>
        <p:spPr/>
        <p:txBody>
          <a:bodyPr/>
          <a:lstStyle/>
          <a:p>
            <a:endParaRPr lang="en-US"/>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284" y="2238246"/>
            <a:ext cx="5116284" cy="3988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278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Research and Rationale</a:t>
            </a:r>
          </a:p>
        </p:txBody>
      </p:sp>
      <p:sp>
        <p:nvSpPr>
          <p:cNvPr id="5123" name="Content Placeholder 2"/>
          <p:cNvSpPr>
            <a:spLocks noGrp="1"/>
          </p:cNvSpPr>
          <p:nvPr>
            <p:ph idx="1"/>
          </p:nvPr>
        </p:nvSpPr>
        <p:spPr/>
        <p:txBody>
          <a:bodyPr/>
          <a:lstStyle/>
          <a:p>
            <a:r>
              <a:rPr lang="en-US" altLang="en-US" smtClean="0"/>
              <a:t>Millennial generation students have different needs than previous generations because of the influx of technology.  </a:t>
            </a:r>
          </a:p>
          <a:p>
            <a:r>
              <a:rPr lang="en-US" altLang="en-US" smtClean="0"/>
              <a:t>The brain is limited in how much information at it can store at one time.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165" y="4275793"/>
            <a:ext cx="4713839" cy="207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401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Research and Rationale</a:t>
            </a:r>
          </a:p>
        </p:txBody>
      </p:sp>
      <p:sp>
        <p:nvSpPr>
          <p:cNvPr id="3" name="Content Placeholder 2"/>
          <p:cNvSpPr>
            <a:spLocks noGrp="1"/>
          </p:cNvSpPr>
          <p:nvPr>
            <p:ph idx="1"/>
          </p:nvPr>
        </p:nvSpPr>
        <p:spPr/>
        <p:txBody>
          <a:bodyPr rtlCol="0">
            <a:normAutofit/>
          </a:bodyPr>
          <a:lstStyle/>
          <a:p>
            <a:pPr fontAlgn="auto">
              <a:spcAft>
                <a:spcPts val="0"/>
              </a:spcAft>
              <a:defRPr/>
            </a:pPr>
            <a:r>
              <a:rPr lang="en-US" dirty="0" smtClean="0"/>
              <a:t>Flipped classrooms have proven to be effective in encouraging more group collaboration, independent learning, and motivation. </a:t>
            </a:r>
          </a:p>
          <a:p>
            <a:pPr fontAlgn="auto">
              <a:spcAft>
                <a:spcPts val="0"/>
              </a:spcAft>
              <a:defRPr/>
            </a:pPr>
            <a:r>
              <a:rPr lang="en-US" dirty="0" smtClean="0"/>
              <a:t>Flipped classrooms have also met resistance from…</a:t>
            </a:r>
          </a:p>
          <a:p>
            <a:pPr lvl="1" fontAlgn="auto">
              <a:spcAft>
                <a:spcPts val="0"/>
              </a:spcAft>
              <a:defRPr/>
            </a:pPr>
            <a:r>
              <a:rPr lang="en-US" dirty="0" smtClean="0"/>
              <a:t>students who preferred live lecture.</a:t>
            </a:r>
          </a:p>
          <a:p>
            <a:pPr lvl="1" fontAlgn="auto">
              <a:spcAft>
                <a:spcPts val="0"/>
              </a:spcAft>
              <a:defRPr/>
            </a:pPr>
            <a:r>
              <a:rPr lang="en-US" dirty="0" smtClean="0"/>
              <a:t>students who were disoriented by uncommon format. </a:t>
            </a:r>
          </a:p>
          <a:p>
            <a:pPr lvl="1" fontAlgn="auto">
              <a:spcAft>
                <a:spcPts val="0"/>
              </a:spcAft>
              <a:defRPr/>
            </a:pPr>
            <a:r>
              <a:rPr lang="en-US" dirty="0"/>
              <a:t>t</a:t>
            </a:r>
            <a:r>
              <a:rPr lang="en-US" dirty="0" smtClean="0"/>
              <a:t>hose who see no positive outcome on grades.</a:t>
            </a:r>
            <a:endParaRPr lang="en-US" dirty="0"/>
          </a:p>
        </p:txBody>
      </p:sp>
    </p:spTree>
    <p:extLst>
      <p:ext uri="{BB962C8B-B14F-4D97-AF65-F5344CB8AC3E}">
        <p14:creationId xmlns:p14="http://schemas.microsoft.com/office/powerpoint/2010/main" val="461805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tLang="en-US" smtClean="0"/>
              <a:t>Early observations</a:t>
            </a:r>
          </a:p>
        </p:txBody>
      </p:sp>
      <p:sp>
        <p:nvSpPr>
          <p:cNvPr id="3" name="Content Placeholder 2"/>
          <p:cNvSpPr>
            <a:spLocks noGrp="1"/>
          </p:cNvSpPr>
          <p:nvPr>
            <p:ph idx="1"/>
          </p:nvPr>
        </p:nvSpPr>
        <p:spPr/>
        <p:txBody>
          <a:bodyPr>
            <a:normAutofit/>
          </a:bodyPr>
          <a:lstStyle/>
          <a:p>
            <a:r>
              <a:rPr lang="en-US" altLang="en-US" smtClean="0"/>
              <a:t>Test / final exam review!</a:t>
            </a:r>
          </a:p>
          <a:p>
            <a:r>
              <a:rPr lang="en-US" altLang="en-US" smtClean="0"/>
              <a:t>Consistency between different sections of the same course.</a:t>
            </a:r>
          </a:p>
          <a:p>
            <a:r>
              <a:rPr lang="en-US" altLang="en-US" smtClean="0"/>
              <a:t>Some students do not have a printer → </a:t>
            </a:r>
          </a:p>
          <a:p>
            <a:pPr>
              <a:buFont typeface="Arial" pitchFamily="34" charset="0"/>
              <a:buNone/>
            </a:pPr>
            <a:r>
              <a:rPr lang="en-US" altLang="en-US" smtClean="0"/>
              <a:t>		provide handouts, or combine into one download.</a:t>
            </a:r>
          </a:p>
          <a:p>
            <a:r>
              <a:rPr lang="en-US" altLang="en-US" smtClean="0"/>
              <a:t>Student with medical condition, no screen → </a:t>
            </a:r>
          </a:p>
          <a:p>
            <a:pPr>
              <a:buFont typeface="Arial" pitchFamily="34" charset="0"/>
              <a:buNone/>
            </a:pPr>
            <a:r>
              <a:rPr lang="en-US" altLang="en-US" smtClean="0"/>
              <a:t>		provide corresponding textbook pages on handouts</a:t>
            </a:r>
          </a:p>
          <a:p>
            <a:r>
              <a:rPr lang="en-US" altLang="en-US" smtClean="0"/>
              <a:t>Confusing assignment at first → </a:t>
            </a:r>
          </a:p>
          <a:p>
            <a:pPr>
              <a:buFont typeface="Arial" pitchFamily="34" charset="0"/>
              <a:buNone/>
            </a:pPr>
            <a:r>
              <a:rPr lang="en-US" altLang="en-US" smtClean="0"/>
              <a:t>		less demand early, more demand later.</a:t>
            </a:r>
          </a:p>
          <a:p>
            <a:pPr>
              <a:buFont typeface="Arial" pitchFamily="34" charset="0"/>
              <a:buNone/>
            </a:pPr>
            <a:endParaRPr lang="en-US" altLang="en-US" smtClean="0"/>
          </a:p>
        </p:txBody>
      </p:sp>
    </p:spTree>
    <p:extLst>
      <p:ext uri="{BB962C8B-B14F-4D97-AF65-F5344CB8AC3E}">
        <p14:creationId xmlns:p14="http://schemas.microsoft.com/office/powerpoint/2010/main" val="3332360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Small Group Discussions</a:t>
            </a:r>
            <a:endParaRPr lang="en-US" dirty="0"/>
          </a:p>
        </p:txBody>
      </p:sp>
      <p:sp>
        <p:nvSpPr>
          <p:cNvPr id="5" name="Subtitle 4"/>
          <p:cNvSpPr>
            <a:spLocks noGrp="1"/>
          </p:cNvSpPr>
          <p:nvPr>
            <p:ph type="subTitle" idx="1"/>
          </p:nvPr>
        </p:nvSpPr>
        <p:spPr/>
        <p:txBody>
          <a:bodyPr/>
          <a:lstStyle/>
          <a:p>
            <a:r>
              <a:rPr lang="en-US" dirty="0" smtClean="0"/>
              <a:t>Think, pair, share – how do you think you can incorporate into </a:t>
            </a:r>
            <a:r>
              <a:rPr lang="en-US" smtClean="0"/>
              <a:t>your classroom?</a:t>
            </a:r>
            <a:endParaRPr lang="en-US"/>
          </a:p>
        </p:txBody>
      </p:sp>
    </p:spTree>
    <p:extLst>
      <p:ext uri="{BB962C8B-B14F-4D97-AF65-F5344CB8AC3E}">
        <p14:creationId xmlns:p14="http://schemas.microsoft.com/office/powerpoint/2010/main" val="1762656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Questions for the Panel?</a:t>
            </a:r>
            <a:endParaRPr lang="en-US"/>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52807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109728" indent="0" algn="ctr">
              <a:buNone/>
            </a:pPr>
            <a:r>
              <a:rPr lang="en-US" sz="6000" dirty="0" smtClean="0">
                <a:solidFill>
                  <a:srgbClr val="92D050"/>
                </a:solidFill>
              </a:rPr>
              <a:t>Go forth and flip!!</a:t>
            </a:r>
          </a:p>
          <a:p>
            <a:pPr marL="109728"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661" y="3366052"/>
            <a:ext cx="3750366" cy="3208483"/>
          </a:xfrm>
          <a:prstGeom prst="rect">
            <a:avLst/>
          </a:prstGeom>
        </p:spPr>
      </p:pic>
    </p:spTree>
    <p:extLst>
      <p:ext uri="{BB962C8B-B14F-4D97-AF65-F5344CB8AC3E}">
        <p14:creationId xmlns:p14="http://schemas.microsoft.com/office/powerpoint/2010/main" val="344670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59" y="660459"/>
            <a:ext cx="11142000" cy="5454052"/>
          </a:xfrm>
          <a:prstGeom prst="rect">
            <a:avLst/>
          </a:prstGeom>
        </p:spPr>
      </p:pic>
      <p:sp>
        <p:nvSpPr>
          <p:cNvPr id="3" name="Footer Placeholder 2"/>
          <p:cNvSpPr>
            <a:spLocks noGrp="1"/>
          </p:cNvSpPr>
          <p:nvPr>
            <p:ph type="ftr" sz="quarter" idx="11"/>
          </p:nvPr>
        </p:nvSpPr>
        <p:spPr>
          <a:xfrm>
            <a:off x="7450281" y="6100862"/>
            <a:ext cx="4114800" cy="365125"/>
          </a:xfrm>
        </p:spPr>
        <p:txBody>
          <a:bodyPr/>
          <a:lstStyle/>
          <a:p>
            <a:r>
              <a:rPr lang="en-US" dirty="0" smtClean="0"/>
              <a:t>http://www.knewton.com/flipped-classroom</a:t>
            </a:r>
            <a:endParaRPr lang="en-US" dirty="0"/>
          </a:p>
        </p:txBody>
      </p:sp>
    </p:spTree>
    <p:extLst>
      <p:ext uri="{BB962C8B-B14F-4D97-AF65-F5344CB8AC3E}">
        <p14:creationId xmlns:p14="http://schemas.microsoft.com/office/powerpoint/2010/main" val="2568346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10" y="337782"/>
            <a:ext cx="10972800" cy="1066800"/>
          </a:xfrm>
        </p:spPr>
        <p:txBody>
          <a:bodyPr/>
          <a:lstStyle/>
          <a:p>
            <a:r>
              <a:rPr lang="en-US" dirty="0" smtClean="0"/>
              <a:t>Guiding Principles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2316" y="1236550"/>
            <a:ext cx="8165206" cy="5450397"/>
          </a:xfrm>
        </p:spPr>
      </p:pic>
    </p:spTree>
    <p:extLst>
      <p:ext uri="{BB962C8B-B14F-4D97-AF65-F5344CB8AC3E}">
        <p14:creationId xmlns:p14="http://schemas.microsoft.com/office/powerpoint/2010/main" val="2756258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4376"/>
            <a:ext cx="10972800" cy="1066800"/>
          </a:xfrm>
        </p:spPr>
        <p:txBody>
          <a:bodyPr/>
          <a:lstStyle/>
          <a:p>
            <a:r>
              <a:rPr lang="en-US" dirty="0" smtClean="0"/>
              <a:t>Method of Flipping</a:t>
            </a:r>
            <a:endParaRPr lang="en-US" dirty="0"/>
          </a:p>
        </p:txBody>
      </p:sp>
      <p:sp>
        <p:nvSpPr>
          <p:cNvPr id="3" name="Content Placeholder 2"/>
          <p:cNvSpPr>
            <a:spLocks noGrp="1"/>
          </p:cNvSpPr>
          <p:nvPr>
            <p:ph idx="1"/>
          </p:nvPr>
        </p:nvSpPr>
        <p:spPr>
          <a:xfrm>
            <a:off x="609600" y="1648912"/>
            <a:ext cx="10972800" cy="4325112"/>
          </a:xfrm>
        </p:spPr>
        <p:txBody>
          <a:bodyPr/>
          <a:lstStyle/>
          <a:p>
            <a:r>
              <a:rPr lang="en-US" dirty="0" smtClean="0"/>
              <a:t>Lectures provided as recorded presentations, curated videos, third party broadcasts, traditional readings</a:t>
            </a:r>
          </a:p>
          <a:p>
            <a:r>
              <a:rPr lang="en-US" dirty="0" smtClean="0"/>
              <a:t>In class time dedicated to group work, in-depth application activities, open time for individual assignments with faculty acting as consultant to the process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820" y="3756787"/>
            <a:ext cx="3268781" cy="272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074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a:bodyPr>
          <a:lstStyle/>
          <a:p>
            <a:r>
              <a:rPr lang="en-US" dirty="0" smtClean="0"/>
              <a:t>Humans learn by doing (Kurzweil)</a:t>
            </a:r>
          </a:p>
          <a:p>
            <a:r>
              <a:rPr lang="en-US" dirty="0"/>
              <a:t>Puts teacher in the room while the student is applying new knowledge</a:t>
            </a:r>
          </a:p>
          <a:p>
            <a:r>
              <a:rPr lang="en-US" dirty="0" smtClean="0"/>
              <a:t>Classroom becomes a place for active interaction (doing), not passive listening and daydreaming.</a:t>
            </a:r>
          </a:p>
          <a:p>
            <a:r>
              <a:rPr lang="en-US" dirty="0" smtClean="0"/>
              <a:t>Allows students to consume lecture materials at their pace</a:t>
            </a:r>
          </a:p>
          <a:p>
            <a:r>
              <a:rPr lang="en-US" dirty="0" smtClean="0"/>
              <a:t>Mounting evidence that flipping boosts student achievement. </a:t>
            </a:r>
          </a:p>
          <a:p>
            <a:r>
              <a:rPr lang="en-US" dirty="0" smtClean="0"/>
              <a:t>Fits well with occupational therapy philosophy &amp; we’ll also hear application to ESL</a:t>
            </a:r>
          </a:p>
          <a:p>
            <a:endParaRPr lang="en-US" dirty="0" smtClean="0"/>
          </a:p>
          <a:p>
            <a:pPr marL="0" indent="0">
              <a:buNone/>
            </a:pP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822" y="69083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680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r>
              <a:rPr lang="en-US" dirty="0"/>
              <a:t>Issues raised by students</a:t>
            </a:r>
          </a:p>
          <a:p>
            <a:pPr lvl="1"/>
            <a:r>
              <a:rPr lang="en-US" dirty="0"/>
              <a:t>“I wish you would just teach the class”</a:t>
            </a:r>
          </a:p>
          <a:p>
            <a:pPr lvl="1"/>
            <a:r>
              <a:rPr lang="en-US" dirty="0"/>
              <a:t>“ I learn best through listening to a lecture”</a:t>
            </a:r>
          </a:p>
          <a:p>
            <a:pPr lvl="1"/>
            <a:r>
              <a:rPr lang="en-US" dirty="0"/>
              <a:t>“I shouldn’t have to teach myself the subject”</a:t>
            </a:r>
          </a:p>
          <a:p>
            <a:r>
              <a:rPr lang="en-US" dirty="0" smtClean="0"/>
              <a:t>Technical</a:t>
            </a:r>
          </a:p>
          <a:p>
            <a:pPr lvl="1"/>
            <a:r>
              <a:rPr lang="en-US" dirty="0" smtClean="0"/>
              <a:t>Need consistent, accessible video storage</a:t>
            </a:r>
          </a:p>
          <a:p>
            <a:pPr lvl="1"/>
            <a:r>
              <a:rPr lang="en-US" dirty="0" smtClean="0"/>
              <a:t>Support for recording</a:t>
            </a:r>
          </a:p>
          <a:p>
            <a:pPr lvl="1"/>
            <a:r>
              <a:rPr lang="en-US" dirty="0" smtClean="0"/>
              <a:t>Students need to be able to watch videos anytime, anywhere, on any device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522" y="63166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091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Addressing the challenges – student perspectives</a:t>
            </a:r>
            <a:endParaRPr lang="en-US" dirty="0"/>
          </a:p>
        </p:txBody>
      </p:sp>
      <p:sp>
        <p:nvSpPr>
          <p:cNvPr id="3" name="Content Placeholder 2"/>
          <p:cNvSpPr>
            <a:spLocks noGrp="1"/>
          </p:cNvSpPr>
          <p:nvPr>
            <p:ph idx="1"/>
          </p:nvPr>
        </p:nvSpPr>
        <p:spPr/>
        <p:txBody>
          <a:bodyPr/>
          <a:lstStyle/>
          <a:p>
            <a:r>
              <a:rPr lang="en-US" dirty="0" smtClean="0"/>
              <a:t>Flipped classroom focuses on Assimilation vs. Transmission  of knowledge</a:t>
            </a:r>
          </a:p>
          <a:p>
            <a:r>
              <a:rPr lang="en-US" dirty="0" smtClean="0"/>
              <a:t>Flipping makes basic information  available prior to class leaving class time for making sense of the harder parts.</a:t>
            </a:r>
          </a:p>
          <a:p>
            <a:r>
              <a:rPr lang="en-US" dirty="0" smtClean="0"/>
              <a:t>Flipping makes students responsible for gaining fluency with basic ideas in preparation for class time rather than as a result of class time.  </a:t>
            </a:r>
          </a:p>
          <a:p>
            <a:r>
              <a:rPr lang="en-US" dirty="0" smtClean="0"/>
              <a:t>Flipping facilitates learning how to learn – a skill needed for life</a:t>
            </a:r>
          </a:p>
          <a:p>
            <a:pPr marL="0" indent="0">
              <a:buNone/>
            </a:pPr>
            <a:endParaRPr lang="en-US" dirty="0"/>
          </a:p>
        </p:txBody>
      </p:sp>
    </p:spTree>
    <p:extLst>
      <p:ext uri="{BB962C8B-B14F-4D97-AF65-F5344CB8AC3E}">
        <p14:creationId xmlns:p14="http://schemas.microsoft.com/office/powerpoint/2010/main" val="24035187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81cbc62-9c94-4650-91c8-fbcdad032e96">65M42YJNURMD-775168313-11</_dlc_DocId>
    <_dlc_DocIdUrl xmlns="881cbc62-9c94-4650-91c8-fbcdad032e96">
      <Url>https://www.findlay.edu/offices/academic/center-teaching-excellence/teaching-symposium/2015/_layouts/15/DocIdRedir.aspx?ID=65M42YJNURMD-775168313-11</Url>
      <Description>65M42YJNURMD-775168313-11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916D51E2CFD2848A178C7684296005C" ma:contentTypeVersion="5" ma:contentTypeDescription="Create a new document." ma:contentTypeScope="" ma:versionID="627048ece88866bbfa85b3c80aae1781">
  <xsd:schema xmlns:xsd="http://www.w3.org/2001/XMLSchema" xmlns:xs="http://www.w3.org/2001/XMLSchema" xmlns:p="http://schemas.microsoft.com/office/2006/metadata/properties" xmlns:ns1="http://schemas.microsoft.com/sharepoint/v3" xmlns:ns2="881cbc62-9c94-4650-91c8-fbcdad032e96" targetNamespace="http://schemas.microsoft.com/office/2006/metadata/properties" ma:root="true" ma:fieldsID="ae41fa0c478f1273e25297eebc29c6a5" ns1:_="" ns2:_="">
    <xsd:import namespace="http://schemas.microsoft.com/sharepoint/v3"/>
    <xsd:import namespace="881cbc62-9c94-4650-91c8-fbcdad032e9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1cbc62-9c94-4650-91c8-fbcdad032e96"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941568-98D9-4A37-95B9-F6D29E5FABB5}"/>
</file>

<file path=customXml/itemProps2.xml><?xml version="1.0" encoding="utf-8"?>
<ds:datastoreItem xmlns:ds="http://schemas.openxmlformats.org/officeDocument/2006/customXml" ds:itemID="{D8342A22-022B-42BE-A7D2-D1ADB97F0653}"/>
</file>

<file path=customXml/itemProps3.xml><?xml version="1.0" encoding="utf-8"?>
<ds:datastoreItem xmlns:ds="http://schemas.openxmlformats.org/officeDocument/2006/customXml" ds:itemID="{0904A4CD-D2E3-40E7-A6F5-EF12989411A9}"/>
</file>

<file path=customXml/itemProps4.xml><?xml version="1.0" encoding="utf-8"?>
<ds:datastoreItem xmlns:ds="http://schemas.openxmlformats.org/officeDocument/2006/customXml" ds:itemID="{BDB59C34-51EF-4540-A1BA-E8CB178451FB}"/>
</file>

<file path=docProps/app.xml><?xml version="1.0" encoding="utf-8"?>
<Properties xmlns="http://schemas.openxmlformats.org/officeDocument/2006/extended-properties" xmlns:vt="http://schemas.openxmlformats.org/officeDocument/2006/docPropsVTypes">
  <Template>Urban</Template>
  <TotalTime>320</TotalTime>
  <Words>2270</Words>
  <Application>Microsoft Office PowerPoint</Application>
  <PresentationFormat>Custom</PresentationFormat>
  <Paragraphs>212</Paragraphs>
  <Slides>36</Slides>
  <Notes>12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Urban</vt:lpstr>
      <vt:lpstr>The Flipped Classroom</vt:lpstr>
      <vt:lpstr>Agenda</vt:lpstr>
      <vt:lpstr>Disclaimer</vt:lpstr>
      <vt:lpstr>PowerPoint Presentation</vt:lpstr>
      <vt:lpstr>Guiding Principles</vt:lpstr>
      <vt:lpstr>Method of Flipping</vt:lpstr>
      <vt:lpstr>Advantages</vt:lpstr>
      <vt:lpstr>Challenges</vt:lpstr>
      <vt:lpstr>Addressing the challenges – student perspectives</vt:lpstr>
      <vt:lpstr>Addressing the challenges - technical</vt:lpstr>
      <vt:lpstr>Early adopter experiences</vt:lpstr>
      <vt:lpstr>The Flipped Classroom</vt:lpstr>
      <vt:lpstr>The Flipped Classroom Experience </vt:lpstr>
      <vt:lpstr>Activities in a Flipped Classroom</vt:lpstr>
      <vt:lpstr>Classroom Activities </vt:lpstr>
      <vt:lpstr>Challenges </vt:lpstr>
      <vt:lpstr>How students responded</vt:lpstr>
      <vt:lpstr> Why and How I  Flip The Classroom!!</vt:lpstr>
      <vt:lpstr>Have you ever felt like this…..  Flipping has been useful for both the weekend college and traditional tracks that the OT program currently offers. </vt:lpstr>
      <vt:lpstr>Examples that have worked well for me……</vt:lpstr>
      <vt:lpstr>Connecting content to real life experiences through film and interactive experiences: </vt:lpstr>
      <vt:lpstr>Student Responses…. </vt:lpstr>
      <vt:lpstr>Implications for ESL</vt:lpstr>
      <vt:lpstr>Frequent Challenges in ESL</vt:lpstr>
      <vt:lpstr>Frequent Challenges in ESL</vt:lpstr>
      <vt:lpstr>The Flipped Classroom Model in ESL</vt:lpstr>
      <vt:lpstr>The Flipped Classroom Model in ESL</vt:lpstr>
      <vt:lpstr>Graduate Thesis Project</vt:lpstr>
      <vt:lpstr>Graduate Thesis Project</vt:lpstr>
      <vt:lpstr>Research and Rationale</vt:lpstr>
      <vt:lpstr>Research and Rationale</vt:lpstr>
      <vt:lpstr>Research and Rationale</vt:lpstr>
      <vt:lpstr>Early observations</vt:lpstr>
      <vt:lpstr>Small Group Discussions</vt:lpstr>
      <vt:lpstr>Questions for the Panel?</vt:lpstr>
      <vt:lpstr>Thank you</vt:lpstr>
    </vt:vector>
  </TitlesOfParts>
  <Company>The University of Findlay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Flipped Classroom</dc:title>
  <dc:creator>Cynthia Goodwin</dc:creator>
  <cp:lastModifiedBy>Sarah Fedirka</cp:lastModifiedBy>
  <cp:revision>31</cp:revision>
  <dcterms:created xsi:type="dcterms:W3CDTF">2014-10-30T15:04:21Z</dcterms:created>
  <dcterms:modified xsi:type="dcterms:W3CDTF">2015-05-20T17:01:14Z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0x0101006916D51E2CFD2848A178C7684296005C</vt:lpwstr>
  </property>
  <property fmtid="{D5CDD505-2E9C-101B-9397-08002B2CF9AE}" pid="3" name="TemplateUrl">
    <vt:lpwstr/>
  </property>
  <property fmtid="{D5CDD505-2E9C-101B-9397-08002B2CF9AE}" pid="4" name="Order">
    <vt:r8>600</vt:r8>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DocIdItemGuid">
    <vt:lpwstr>df6957df-f5db-4a29-a749-9012b3e23276</vt:lpwstr>
  </property>
</Properties>
</file>